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9" r:id="rId4"/>
    <p:sldId id="262" r:id="rId5"/>
    <p:sldId id="260" r:id="rId6"/>
    <p:sldId id="261" r:id="rId7"/>
    <p:sldId id="263" r:id="rId8"/>
    <p:sldId id="264" r:id="rId9"/>
    <p:sldId id="265" r:id="rId10"/>
    <p:sldId id="266" r:id="rId11"/>
    <p:sldId id="267" r:id="rId12"/>
    <p:sldId id="268" r:id="rId13"/>
    <p:sldId id="335" r:id="rId14"/>
    <p:sldId id="338" r:id="rId15"/>
    <p:sldId id="336" r:id="rId16"/>
    <p:sldId id="339" r:id="rId17"/>
    <p:sldId id="340" r:id="rId18"/>
    <p:sldId id="341" r:id="rId19"/>
    <p:sldId id="343" r:id="rId20"/>
    <p:sldId id="342" r:id="rId21"/>
    <p:sldId id="344" r:id="rId22"/>
    <p:sldId id="346" r:id="rId23"/>
    <p:sldId id="347" r:id="rId24"/>
    <p:sldId id="345" r:id="rId25"/>
    <p:sldId id="348" r:id="rId26"/>
    <p:sldId id="350" r:id="rId27"/>
    <p:sldId id="349"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298" r:id="rId41"/>
    <p:sldId id="299" r:id="rId42"/>
    <p:sldId id="300"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FE3"/>
    <a:srgbClr val="DA6B6B"/>
    <a:srgbClr val="FF0000"/>
    <a:srgbClr val="6E84CB"/>
    <a:srgbClr val="CA830B"/>
    <a:srgbClr val="00A6F6"/>
    <a:srgbClr val="8C170D"/>
    <a:srgbClr val="AA5641"/>
    <a:srgbClr val="AE5816"/>
    <a:srgbClr val="BE02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8" autoAdjust="0"/>
  </p:normalViewPr>
  <p:slideViewPr>
    <p:cSldViewPr snapToGrid="0">
      <p:cViewPr varScale="1">
        <p:scale>
          <a:sx n="79" d="100"/>
          <a:sy n="79" d="100"/>
        </p:scale>
        <p:origin x="7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897E5-8A99-4A4E-A796-75C752A00B3A}" type="datetimeFigureOut">
              <a:rPr lang="zh-CN" altLang="en-US" smtClean="0"/>
              <a:t>2022/9/3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A2D501-C89E-4225-B675-4D1D49228226}" type="slidenum">
              <a:rPr lang="zh-CN" altLang="en-US" smtClean="0"/>
              <a:t>‹#›</a:t>
            </a:fld>
            <a:endParaRPr lang="zh-CN" altLang="en-US"/>
          </a:p>
        </p:txBody>
      </p:sp>
    </p:spTree>
    <p:extLst>
      <p:ext uri="{BB962C8B-B14F-4D97-AF65-F5344CB8AC3E}">
        <p14:creationId xmlns:p14="http://schemas.microsoft.com/office/powerpoint/2010/main" val="3523940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大家下午好</a:t>
            </a:r>
            <a:endParaRPr lang="en-US" altLang="zh-CN"/>
          </a:p>
          <a:p>
            <a:r>
              <a:rPr lang="zh-CN" altLang="en-US"/>
              <a:t>我报告的题目是 </a:t>
            </a:r>
            <a:r>
              <a:rPr lang="en-US" altLang="zh-CN"/>
              <a:t>【click】</a:t>
            </a:r>
          </a:p>
          <a:p>
            <a:r>
              <a:rPr lang="zh-CN" altLang="en-US"/>
              <a:t>通过基于面积的层次配对实现稳定和均衡的时序矩形树图</a:t>
            </a:r>
          </a:p>
        </p:txBody>
      </p:sp>
      <p:sp>
        <p:nvSpPr>
          <p:cNvPr id="4" name="灯片编号占位符 3"/>
          <p:cNvSpPr>
            <a:spLocks noGrp="1"/>
          </p:cNvSpPr>
          <p:nvPr>
            <p:ph type="sldNum" sz="quarter" idx="5"/>
          </p:nvPr>
        </p:nvSpPr>
        <p:spPr/>
        <p:txBody>
          <a:bodyPr/>
          <a:lstStyle/>
          <a:p>
            <a:fld id="{D7A2D501-C89E-4225-B675-4D1D49228226}" type="slidenum">
              <a:rPr lang="zh-CN" altLang="en-US" smtClean="0"/>
              <a:t>1</a:t>
            </a:fld>
            <a:endParaRPr lang="zh-CN" altLang="en-US"/>
          </a:p>
        </p:txBody>
      </p:sp>
    </p:spTree>
    <p:extLst>
      <p:ext uri="{BB962C8B-B14F-4D97-AF65-F5344CB8AC3E}">
        <p14:creationId xmlns:p14="http://schemas.microsoft.com/office/powerpoint/2010/main" val="4169090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a:t>Approximation</a:t>
            </a:r>
            <a:r>
              <a:rPr lang="zh-CN" altLang="en-US" baseline="0"/>
              <a:t>，提出了一种经过数学证明可以满足一个视觉质量下限的方法。在实际使用中视觉质量往往很好，但稳定性同样较差。</a:t>
            </a:r>
            <a:endParaRPr lang="en-US" altLang="zh-CN" baseline="0" dirty="0"/>
          </a:p>
        </p:txBody>
      </p:sp>
    </p:spTree>
    <p:extLst>
      <p:ext uri="{BB962C8B-B14F-4D97-AF65-F5344CB8AC3E}">
        <p14:creationId xmlns:p14="http://schemas.microsoft.com/office/powerpoint/2010/main" val="3996923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a:t>然后是一类方法，</a:t>
            </a:r>
            <a:r>
              <a:rPr lang="en-US" altLang="zh-CN" baseline="0"/>
              <a:t>ordered treemaps</a:t>
            </a:r>
            <a:r>
              <a:rPr lang="zh-CN" altLang="en-US" baseline="0"/>
              <a:t>，为了在兼顾视觉质量的同时提高稳定性，这类方法将输入的数据进行定序操作，保持布局中输入节点的顺序。</a:t>
            </a:r>
            <a:endParaRPr lang="en-US" altLang="zh-CN" baseline="0"/>
          </a:p>
        </p:txBody>
      </p:sp>
    </p:spTree>
    <p:extLst>
      <p:ext uri="{BB962C8B-B14F-4D97-AF65-F5344CB8AC3E}">
        <p14:creationId xmlns:p14="http://schemas.microsoft.com/office/powerpoint/2010/main" val="1940745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a:t>然后是比较新的方法，</a:t>
            </a:r>
            <a:r>
              <a:rPr lang="en-US" altLang="zh-CN" baseline="0"/>
              <a:t>Local Moves</a:t>
            </a:r>
            <a:r>
              <a:rPr lang="zh-CN" altLang="en-US" baseline="0"/>
              <a:t>和</a:t>
            </a:r>
            <a:r>
              <a:rPr lang="en-US" altLang="zh-CN" baseline="0"/>
              <a:t>GIT 【click】</a:t>
            </a:r>
          </a:p>
          <a:p>
            <a:r>
              <a:rPr lang="zh-CN" altLang="en-US" baseline="0"/>
              <a:t>这类方法的核心思想是利用前一帧的布局来计算下一帧的布局</a:t>
            </a:r>
            <a:r>
              <a:rPr lang="en-US" altLang="zh-CN" baseline="0"/>
              <a:t>【click】</a:t>
            </a:r>
          </a:p>
          <a:p>
            <a:r>
              <a:rPr lang="zh-CN" altLang="en-US" baseline="0"/>
              <a:t>先利用其他的布局方法计算一个初始布局，通常使用具有较高的视觉质量的</a:t>
            </a:r>
            <a:r>
              <a:rPr lang="en-US" altLang="zh-CN" baseline="0"/>
              <a:t>Squarified</a:t>
            </a:r>
            <a:r>
              <a:rPr lang="zh-CN" altLang="en-US" baseline="0"/>
              <a:t>或</a:t>
            </a:r>
            <a:r>
              <a:rPr lang="en-US" altLang="zh-CN" baseline="0"/>
              <a:t>Approxiation【click】</a:t>
            </a:r>
            <a:r>
              <a:rPr lang="zh-CN" altLang="en-US" baseline="0"/>
              <a:t>* </a:t>
            </a:r>
            <a:r>
              <a:rPr lang="en-US" altLang="zh-CN" baseline="0"/>
              <a:t>3</a:t>
            </a:r>
          </a:p>
          <a:p>
            <a:r>
              <a:rPr lang="zh-CN" altLang="en-US" baseline="0"/>
              <a:t>然后利用初始布局计算下一帧的布局，依次进行。</a:t>
            </a:r>
            <a:endParaRPr lang="en-US" altLang="zh-CN" baseline="0"/>
          </a:p>
          <a:p>
            <a:r>
              <a:rPr lang="zh-CN" altLang="en-US" baseline="0"/>
              <a:t>相比于</a:t>
            </a:r>
            <a:r>
              <a:rPr lang="en-US" altLang="zh-CN" baseline="0"/>
              <a:t>ordered treemaps </a:t>
            </a:r>
            <a:r>
              <a:rPr lang="zh-CN" altLang="en-US" baseline="0"/>
              <a:t>这类方法达到了较高的稳定性，但是缺点是初始布局可能不能适应后续的数据，会导致视觉质量在后续的时间变差。并且这类方法尤其是</a:t>
            </a:r>
            <a:r>
              <a:rPr lang="en-US" altLang="zh-CN" baseline="0"/>
              <a:t>local moves</a:t>
            </a:r>
            <a:r>
              <a:rPr lang="zh-CN" altLang="en-US" baseline="0"/>
              <a:t>计算较为复杂，计算复杂度较高。</a:t>
            </a:r>
            <a:endParaRPr lang="en-US" altLang="zh-CN" baseline="0"/>
          </a:p>
          <a:p>
            <a:endParaRPr lang="en-US" altLang="zh-CN" baseline="0"/>
          </a:p>
          <a:p>
            <a:r>
              <a:rPr lang="en-US" altLang="zh-CN" baseline="0"/>
              <a:t>\\Local Moves</a:t>
            </a:r>
            <a:r>
              <a:rPr lang="zh-CN" altLang="en-US" baseline="0"/>
              <a:t>是采用局部移动调整布局，</a:t>
            </a:r>
            <a:r>
              <a:rPr lang="en-US" altLang="zh-CN" baseline="0"/>
              <a:t>GIT</a:t>
            </a:r>
            <a:r>
              <a:rPr lang="zh-CN" altLang="en-US" baseline="0"/>
              <a:t>通过构建和增删布局树的方式计算下一帧布局</a:t>
            </a:r>
            <a:r>
              <a:rPr lang="en-US" altLang="zh-CN" baseline="0"/>
              <a:t>【click】</a:t>
            </a:r>
          </a:p>
        </p:txBody>
      </p:sp>
    </p:spTree>
    <p:extLst>
      <p:ext uri="{BB962C8B-B14F-4D97-AF65-F5344CB8AC3E}">
        <p14:creationId xmlns:p14="http://schemas.microsoft.com/office/powerpoint/2010/main" val="3161227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根据</a:t>
            </a:r>
            <a:r>
              <a:rPr lang="en-US" altLang="zh-CN"/>
              <a:t>treemap</a:t>
            </a:r>
            <a:r>
              <a:rPr lang="zh-CN" altLang="en-US"/>
              <a:t>的设计准则和之前的工作的特点</a:t>
            </a:r>
            <a:endParaRPr lang="en-US" altLang="zh-CN"/>
          </a:p>
          <a:p>
            <a:r>
              <a:rPr lang="zh-CN" altLang="en-US"/>
              <a:t>我们提出了以下设计目标</a:t>
            </a:r>
            <a:endParaRPr lang="en-US" altLang="zh-CN"/>
          </a:p>
          <a:p>
            <a:r>
              <a:rPr lang="zh-CN" altLang="en-US"/>
              <a:t>一是在整个时间序列上达到较高的视觉质量</a:t>
            </a:r>
            <a:endParaRPr lang="en-US" altLang="zh-CN"/>
          </a:p>
          <a:p>
            <a:r>
              <a:rPr lang="zh-CN" altLang="en-US"/>
              <a:t>二是保持稳定</a:t>
            </a:r>
            <a:endParaRPr lang="en-US" altLang="zh-CN"/>
          </a:p>
          <a:p>
            <a:r>
              <a:rPr lang="zh-CN" altLang="en-US"/>
              <a:t>三是有较高的计算速度</a:t>
            </a:r>
            <a:endParaRPr lang="en-US" altLang="zh-CN"/>
          </a:p>
          <a:p>
            <a:endParaRPr lang="en-US" altLang="zh-CN" dirty="0"/>
          </a:p>
        </p:txBody>
      </p:sp>
    </p:spTree>
    <p:extLst>
      <p:ext uri="{BB962C8B-B14F-4D97-AF65-F5344CB8AC3E}">
        <p14:creationId xmlns:p14="http://schemas.microsoft.com/office/powerpoint/2010/main" val="734234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要达成以上的目标，主要的挑战是视觉质量和稳定性之间的矛盾 </a:t>
            </a:r>
            <a:r>
              <a:rPr lang="en-US" altLang="zh-CN"/>
              <a:t>【click】</a:t>
            </a:r>
          </a:p>
          <a:p>
            <a:endParaRPr lang="en-US" altLang="zh-CN"/>
          </a:p>
          <a:p>
            <a:r>
              <a:rPr lang="zh-CN" altLang="en-US"/>
              <a:t>以</a:t>
            </a:r>
            <a:r>
              <a:rPr lang="en-US" altLang="zh-CN"/>
              <a:t>Local Moves</a:t>
            </a:r>
            <a:r>
              <a:rPr lang="zh-CN" altLang="en-US"/>
              <a:t>为例，如果使用较少的局部移动，就能基本保持稳定，但是视觉质量会随着数据变化而降低 </a:t>
            </a:r>
            <a:r>
              <a:rPr lang="en-US" altLang="zh-CN"/>
              <a:t>【click】</a:t>
            </a:r>
          </a:p>
          <a:p>
            <a:endParaRPr lang="en-US" altLang="zh-CN"/>
          </a:p>
          <a:p>
            <a:r>
              <a:rPr lang="zh-CN" altLang="en-US"/>
              <a:t>如果使用大量的局部移动，视觉质量可以得到提高，但是稳定性会变差，同时计算时间也会增加很大</a:t>
            </a:r>
            <a:endParaRPr lang="en-US" altLang="zh-CN"/>
          </a:p>
          <a:p>
            <a:endParaRPr lang="en-US" altLang="zh-CN" dirty="0"/>
          </a:p>
        </p:txBody>
      </p:sp>
    </p:spTree>
    <p:extLst>
      <p:ext uri="{BB962C8B-B14F-4D97-AF65-F5344CB8AC3E}">
        <p14:creationId xmlns:p14="http://schemas.microsoft.com/office/powerpoint/2010/main" val="215390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a:t>我们设计了以下的方法</a:t>
            </a:r>
            <a:endParaRPr lang="zh-CN" altLang="en-US" b="0" dirty="0"/>
          </a:p>
        </p:txBody>
      </p:sp>
    </p:spTree>
    <p:extLst>
      <p:ext uri="{BB962C8B-B14F-4D97-AF65-F5344CB8AC3E}">
        <p14:creationId xmlns:p14="http://schemas.microsoft.com/office/powerpoint/2010/main" val="2377191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这是我们的方法的一个概览。注意在这里我们仅讨论单层数据作为输入数据的情况，多层数据会在之后讨论。</a:t>
            </a:r>
            <a:endParaRPr lang="en-US" altLang="zh-CN"/>
          </a:p>
          <a:p>
            <a:endParaRPr lang="en-US" altLang="zh-CN"/>
          </a:p>
          <a:p>
            <a:r>
              <a:rPr lang="zh-CN" altLang="en-US"/>
              <a:t>输入数据被打包配对成一棵二叉树，然后再产生对应</a:t>
            </a:r>
            <a:r>
              <a:rPr lang="en-US" altLang="zh-CN"/>
              <a:t>treemap</a:t>
            </a:r>
            <a:r>
              <a:rPr lang="zh-CN" altLang="en-US"/>
              <a:t>布局的布局树，</a:t>
            </a:r>
            <a:r>
              <a:rPr lang="en-US" altLang="zh-CN"/>
              <a:t>【click】</a:t>
            </a:r>
            <a:endParaRPr lang="en-US" altLang="zh-CN" dirty="0"/>
          </a:p>
        </p:txBody>
      </p:sp>
    </p:spTree>
    <p:extLst>
      <p:ext uri="{BB962C8B-B14F-4D97-AF65-F5344CB8AC3E}">
        <p14:creationId xmlns:p14="http://schemas.microsoft.com/office/powerpoint/2010/main" val="248107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最后根据布局树和输入数据生产最终的矩形树图</a:t>
            </a:r>
            <a:endParaRPr lang="en-US" altLang="zh-CN" dirty="0"/>
          </a:p>
        </p:txBody>
      </p:sp>
    </p:spTree>
    <p:extLst>
      <p:ext uri="{BB962C8B-B14F-4D97-AF65-F5344CB8AC3E}">
        <p14:creationId xmlns:p14="http://schemas.microsoft.com/office/powerpoint/2010/main" val="852973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b="0" dirty="0"/>
          </a:p>
        </p:txBody>
      </p:sp>
    </p:spTree>
    <p:extLst>
      <p:ext uri="{BB962C8B-B14F-4D97-AF65-F5344CB8AC3E}">
        <p14:creationId xmlns:p14="http://schemas.microsoft.com/office/powerpoint/2010/main" val="194827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首先我们来看如何选择配对的节点 </a:t>
            </a:r>
            <a:r>
              <a:rPr lang="en-US" altLang="zh-CN"/>
              <a:t>【click】</a:t>
            </a:r>
          </a:p>
          <a:p>
            <a:r>
              <a:rPr lang="zh-CN" altLang="en-US"/>
              <a:t>观察这些数据，可以发现</a:t>
            </a:r>
            <a:r>
              <a:rPr lang="en-US" altLang="zh-CN"/>
              <a:t>Alice</a:t>
            </a:r>
            <a:r>
              <a:rPr lang="zh-CN" altLang="en-US"/>
              <a:t>和</a:t>
            </a:r>
            <a:r>
              <a:rPr lang="en-US" altLang="zh-CN"/>
              <a:t>Bob</a:t>
            </a:r>
            <a:r>
              <a:rPr lang="zh-CN" altLang="en-US"/>
              <a:t>有互补的变化趋势</a:t>
            </a:r>
            <a:r>
              <a:rPr lang="en-US" altLang="zh-CN"/>
              <a:t>【click】</a:t>
            </a:r>
          </a:p>
          <a:p>
            <a:r>
              <a:rPr lang="zh-CN" altLang="en-US"/>
              <a:t>那么如图</a:t>
            </a:r>
            <a:r>
              <a:rPr lang="en-US" altLang="zh-CN"/>
              <a:t>c</a:t>
            </a:r>
            <a:r>
              <a:rPr lang="zh-CN" altLang="en-US"/>
              <a:t>所示，把这两个节点配对在一起，就可以把它们的变化限制在一个局部区域，从而提高稳定性</a:t>
            </a:r>
            <a:r>
              <a:rPr lang="en-US" altLang="zh-CN"/>
              <a:t>【click】</a:t>
            </a:r>
          </a:p>
          <a:p>
            <a:r>
              <a:rPr lang="zh-CN" altLang="en-US"/>
              <a:t>但是我们来看图</a:t>
            </a:r>
            <a:r>
              <a:rPr lang="en-US" altLang="zh-CN"/>
              <a:t>d</a:t>
            </a:r>
            <a:r>
              <a:rPr lang="zh-CN" altLang="en-US"/>
              <a:t>，虽然两个节点也有互补的趋势，但是它们权重差距比较大，所以配对产生的矩形视觉质量较差</a:t>
            </a:r>
            <a:r>
              <a:rPr lang="en-US" altLang="zh-CN"/>
              <a:t>【click】</a:t>
            </a:r>
            <a:endParaRPr lang="en-US" altLang="zh-CN" dirty="0"/>
          </a:p>
        </p:txBody>
      </p:sp>
    </p:spTree>
    <p:extLst>
      <p:ext uri="{BB962C8B-B14F-4D97-AF65-F5344CB8AC3E}">
        <p14:creationId xmlns:p14="http://schemas.microsoft.com/office/powerpoint/2010/main" val="2514201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a:t>这是我报告的提纲</a:t>
            </a:r>
            <a:endParaRPr lang="zh-CN" altLang="en-US" b="0" dirty="0"/>
          </a:p>
        </p:txBody>
      </p:sp>
    </p:spTree>
    <p:extLst>
      <p:ext uri="{BB962C8B-B14F-4D97-AF65-F5344CB8AC3E}">
        <p14:creationId xmlns:p14="http://schemas.microsoft.com/office/powerpoint/2010/main" val="2037373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给定两个节点</a:t>
            </a:r>
            <a:r>
              <a:rPr lang="en-US" altLang="zh-CN"/>
              <a:t>i</a:t>
            </a:r>
            <a:r>
              <a:rPr lang="zh-CN" altLang="en-US"/>
              <a:t>，</a:t>
            </a:r>
            <a:r>
              <a:rPr lang="en-US" altLang="zh-CN"/>
              <a:t>j</a:t>
            </a:r>
          </a:p>
          <a:p>
            <a:r>
              <a:rPr lang="en-US" altLang="zh-CN"/>
              <a:t>【click】</a:t>
            </a:r>
            <a:r>
              <a:rPr lang="zh-CN" altLang="en-US"/>
              <a:t>我们首先定义它们的互补程度，互补程度越高，越有利于布局稳定</a:t>
            </a:r>
            <a:endParaRPr lang="en-US" altLang="zh-CN"/>
          </a:p>
          <a:p>
            <a:r>
              <a:rPr lang="en-US" altLang="zh-CN"/>
              <a:t>【click】</a:t>
            </a:r>
            <a:r>
              <a:rPr lang="zh-CN" altLang="en-US"/>
              <a:t>然后我们定义它们的面积差异度，面积差异越小，形成的矩形视觉质量越好</a:t>
            </a:r>
            <a:endParaRPr lang="en-US" altLang="zh-CN"/>
          </a:p>
          <a:p>
            <a:r>
              <a:rPr lang="en-US" altLang="zh-CN"/>
              <a:t>【click】</a:t>
            </a:r>
            <a:r>
              <a:rPr lang="zh-CN" altLang="en-US"/>
              <a:t>最后，把这两项加起来，用一个系数</a:t>
            </a:r>
            <a:r>
              <a:rPr lang="en-US" altLang="zh-CN"/>
              <a:t>omega</a:t>
            </a:r>
            <a:r>
              <a:rPr lang="zh-CN" altLang="en-US"/>
              <a:t>来调节它们的权重，我们将默认值设为</a:t>
            </a:r>
            <a:r>
              <a:rPr lang="en-US" altLang="zh-CN"/>
              <a:t>0.5</a:t>
            </a:r>
            <a:r>
              <a:rPr lang="zh-CN" altLang="en-US"/>
              <a:t>，在实际使用中，一般不需要调节这一参数。</a:t>
            </a:r>
            <a:endParaRPr lang="en-US" altLang="zh-CN" dirty="0"/>
          </a:p>
        </p:txBody>
      </p:sp>
    </p:spTree>
    <p:extLst>
      <p:ext uri="{BB962C8B-B14F-4D97-AF65-F5344CB8AC3E}">
        <p14:creationId xmlns:p14="http://schemas.microsoft.com/office/powerpoint/2010/main" val="1022636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在计算每两个节点之间的</a:t>
            </a:r>
            <a:r>
              <a:rPr lang="en-US" altLang="zh-CN"/>
              <a:t>pairing cost</a:t>
            </a:r>
            <a:r>
              <a:rPr lang="zh-CN" altLang="en-US"/>
              <a:t>之后</a:t>
            </a:r>
            <a:endParaRPr lang="en-US" altLang="zh-CN"/>
          </a:p>
          <a:p>
            <a:r>
              <a:rPr lang="en-US" altLang="zh-CN"/>
              <a:t>【click】</a:t>
            </a:r>
            <a:r>
              <a:rPr lang="zh-CN" altLang="en-US"/>
              <a:t>可以使用层次聚类方法生成配对树，但这样做计算复杂度很高</a:t>
            </a:r>
            <a:endParaRPr lang="en-US" altLang="zh-CN"/>
          </a:p>
          <a:p>
            <a:r>
              <a:rPr lang="en-US" altLang="zh-CN"/>
              <a:t>【click】</a:t>
            </a:r>
            <a:r>
              <a:rPr lang="zh-CN" altLang="en-US"/>
              <a:t>我们采用定制化的配对策略，在每轮迭代过程中配对所有剩余的节点，并根据</a:t>
            </a:r>
            <a:r>
              <a:rPr lang="en-US" altLang="zh-CN"/>
              <a:t>Approxiamtion</a:t>
            </a:r>
            <a:r>
              <a:rPr lang="zh-CN" altLang="en-US"/>
              <a:t>中提出的优化视觉质量的思想，让权重大于总权重</a:t>
            </a:r>
            <a:r>
              <a:rPr lang="en-US" altLang="zh-CN"/>
              <a:t>1/3</a:t>
            </a:r>
            <a:r>
              <a:rPr lang="zh-CN" altLang="en-US"/>
              <a:t>的超级节点最后再参与配对。这样可以提高运行速度，并避免过深的层级。</a:t>
            </a:r>
            <a:endParaRPr lang="en-US" altLang="zh-CN" dirty="0"/>
          </a:p>
        </p:txBody>
      </p:sp>
    </p:spTree>
    <p:extLst>
      <p:ext uri="{BB962C8B-B14F-4D97-AF65-F5344CB8AC3E}">
        <p14:creationId xmlns:p14="http://schemas.microsoft.com/office/powerpoint/2010/main" val="197499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以上讨论的是单层数据的配对过程，</a:t>
            </a:r>
            <a:r>
              <a:rPr lang="en-US" altLang="zh-CN"/>
              <a:t>【click】</a:t>
            </a:r>
            <a:r>
              <a:rPr lang="zh-CN" altLang="en-US"/>
              <a:t>，多层数据可以通过从上而下的迭代进行单层数据的配对过程来实现配对</a:t>
            </a:r>
            <a:endParaRPr lang="en-US" altLang="zh-CN"/>
          </a:p>
          <a:p>
            <a:r>
              <a:rPr lang="en-US" altLang="zh-CN"/>
              <a:t>【click】</a:t>
            </a:r>
            <a:r>
              <a:rPr lang="zh-CN" altLang="en-US"/>
              <a:t>最终都生成一棵配对树。</a:t>
            </a:r>
            <a:endParaRPr lang="en-US" altLang="zh-CN" dirty="0"/>
          </a:p>
        </p:txBody>
      </p:sp>
    </p:spTree>
    <p:extLst>
      <p:ext uri="{BB962C8B-B14F-4D97-AF65-F5344CB8AC3E}">
        <p14:creationId xmlns:p14="http://schemas.microsoft.com/office/powerpoint/2010/main" val="2069586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b="0" dirty="0"/>
          </a:p>
        </p:txBody>
      </p:sp>
    </p:spTree>
    <p:extLst>
      <p:ext uri="{BB962C8B-B14F-4D97-AF65-F5344CB8AC3E}">
        <p14:creationId xmlns:p14="http://schemas.microsoft.com/office/powerpoint/2010/main" val="667834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Treemap</a:t>
            </a:r>
            <a:r>
              <a:rPr lang="zh-CN" altLang="en-US"/>
              <a:t>的布局可以和一棵二叉树对应起来</a:t>
            </a:r>
            <a:endParaRPr lang="en-US" altLang="zh-CN"/>
          </a:p>
          <a:p>
            <a:r>
              <a:rPr lang="zh-CN" altLang="en-US"/>
              <a:t>二叉树上的每个内部节点分配一个分割方向，就形成了一棵全局布局树。</a:t>
            </a:r>
            <a:endParaRPr lang="en-US" altLang="zh-CN"/>
          </a:p>
        </p:txBody>
      </p:sp>
    </p:spTree>
    <p:extLst>
      <p:ext uri="{BB962C8B-B14F-4D97-AF65-F5344CB8AC3E}">
        <p14:creationId xmlns:p14="http://schemas.microsoft.com/office/powerpoint/2010/main" val="364621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最后，根据全局布局树确定的分割方向，和每帧的数据数值，我们计算出最终的布局。</a:t>
            </a:r>
            <a:endParaRPr lang="en-US" altLang="zh-CN" dirty="0"/>
          </a:p>
        </p:txBody>
      </p:sp>
    </p:spTree>
    <p:extLst>
      <p:ext uri="{BB962C8B-B14F-4D97-AF65-F5344CB8AC3E}">
        <p14:creationId xmlns:p14="http://schemas.microsoft.com/office/powerpoint/2010/main" val="397473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我们的方法支持叶节点的翻转来进一步提高视觉质量</a:t>
            </a:r>
            <a:endParaRPr lang="en-US" altLang="zh-CN"/>
          </a:p>
          <a:p>
            <a:r>
              <a:rPr lang="en-US" altLang="zh-CN"/>
              <a:t>【click】</a:t>
            </a:r>
            <a:r>
              <a:rPr lang="zh-CN" altLang="en-US"/>
              <a:t>在全局布局树中，我们可以通过将权重置零的方式处理插入删除的节点</a:t>
            </a:r>
            <a:endParaRPr lang="en-US" altLang="zh-CN"/>
          </a:p>
          <a:p>
            <a:r>
              <a:rPr lang="zh-CN" altLang="en-US"/>
              <a:t>当发生数据的删除再插入时，这种处理方式可以获得更好的稳定性</a:t>
            </a:r>
            <a:endParaRPr lang="en-US" altLang="zh-CN" dirty="0"/>
          </a:p>
        </p:txBody>
      </p:sp>
    </p:spTree>
    <p:extLst>
      <p:ext uri="{BB962C8B-B14F-4D97-AF65-F5344CB8AC3E}">
        <p14:creationId xmlns:p14="http://schemas.microsoft.com/office/powerpoint/2010/main" val="3867852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a:t>我们可以利用布局树实现一些有用的交互</a:t>
            </a:r>
            <a:endParaRPr lang="zh-CN" altLang="en-US" b="0" dirty="0"/>
          </a:p>
        </p:txBody>
      </p:sp>
    </p:spTree>
    <p:extLst>
      <p:ext uri="{BB962C8B-B14F-4D97-AF65-F5344CB8AC3E}">
        <p14:creationId xmlns:p14="http://schemas.microsoft.com/office/powerpoint/2010/main" val="1042331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有时候，用户需要比较两个节点的大小。</a:t>
            </a:r>
            <a:r>
              <a:rPr lang="en-US" altLang="zh-CN"/>
              <a:t>【click】</a:t>
            </a:r>
            <a:r>
              <a:rPr lang="zh-CN" altLang="en-US"/>
              <a:t>这时候把这两个节点放到一起会更有利于比较（</a:t>
            </a:r>
            <a:r>
              <a:rPr lang="en-US" altLang="zh-CN"/>
              <a:t>visual channel </a:t>
            </a:r>
            <a:r>
              <a:rPr lang="zh-CN" altLang="en-US"/>
              <a:t>的排名，</a:t>
            </a:r>
            <a:r>
              <a:rPr lang="en-US" altLang="zh-CN"/>
              <a:t>length</a:t>
            </a:r>
            <a:r>
              <a:rPr lang="zh-CN" altLang="en-US"/>
              <a:t>比</a:t>
            </a:r>
            <a:r>
              <a:rPr lang="en-US" altLang="zh-CN"/>
              <a:t>area</a:t>
            </a:r>
            <a:r>
              <a:rPr lang="zh-CN" altLang="en-US"/>
              <a:t>感知更准确）</a:t>
            </a:r>
            <a:endParaRPr lang="en-US" altLang="zh-CN"/>
          </a:p>
          <a:p>
            <a:r>
              <a:rPr lang="en-US" altLang="zh-CN"/>
              <a:t>【click】</a:t>
            </a:r>
            <a:r>
              <a:rPr lang="zh-CN" altLang="en-US"/>
              <a:t>* </a:t>
            </a:r>
            <a:r>
              <a:rPr lang="en-US" altLang="zh-CN"/>
              <a:t>2 </a:t>
            </a:r>
            <a:r>
              <a:rPr lang="zh-CN" altLang="en-US"/>
              <a:t>这可以通过修改布局树来实现</a:t>
            </a:r>
            <a:endParaRPr lang="en-US" altLang="zh-CN"/>
          </a:p>
        </p:txBody>
      </p:sp>
    </p:spTree>
    <p:extLst>
      <p:ext uri="{BB962C8B-B14F-4D97-AF65-F5344CB8AC3E}">
        <p14:creationId xmlns:p14="http://schemas.microsoft.com/office/powerpoint/2010/main" val="544202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【click】</a:t>
            </a:r>
            <a:r>
              <a:rPr lang="zh-CN" altLang="en-US"/>
              <a:t>有时候，虽然某种分割方向更有利于视觉质量，但是标签的显示会受到影响</a:t>
            </a:r>
            <a:endParaRPr lang="en-US" altLang="zh-CN"/>
          </a:p>
          <a:p>
            <a:r>
              <a:rPr lang="zh-CN" altLang="en-US"/>
              <a:t>这同样可以通过修改布局树来解决。</a:t>
            </a:r>
            <a:endParaRPr lang="en-US" altLang="zh-CN" dirty="0"/>
          </a:p>
        </p:txBody>
      </p:sp>
    </p:spTree>
    <p:extLst>
      <p:ext uri="{BB962C8B-B14F-4D97-AF65-F5344CB8AC3E}">
        <p14:creationId xmlns:p14="http://schemas.microsoft.com/office/powerpoint/2010/main" val="246050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B0C14D4C-4264-232E-C9F2-AAC1A44B03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198DA7D7-6747-88EE-F6D7-8EA7D7C76F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Treemap</a:t>
            </a:r>
            <a:r>
              <a:rPr lang="zh-CN" altLang="en-US"/>
              <a:t>是一种很经典也很流行的可视化形式</a:t>
            </a:r>
            <a:endParaRPr lang="en-US" altLang="zh-CN"/>
          </a:p>
          <a:p>
            <a:pPr eaLnBrk="1" hangingPunct="1"/>
            <a:r>
              <a:rPr lang="zh-CN" altLang="en-US"/>
              <a:t>最早用在显示磁盘容量，后来应用在很多领域，金融、艺术、等等</a:t>
            </a:r>
            <a:endParaRPr lang="en-US" altLang="zh-CN"/>
          </a:p>
        </p:txBody>
      </p:sp>
      <p:sp>
        <p:nvSpPr>
          <p:cNvPr id="14340" name="幻灯片编号占位符 3">
            <a:extLst>
              <a:ext uri="{FF2B5EF4-FFF2-40B4-BE49-F238E27FC236}">
                <a16:creationId xmlns:a16="http://schemas.microsoft.com/office/drawing/2014/main" id="{647A1E9D-0D0F-A958-8155-78A1925FFA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10B3DC-DDEC-483B-8AA2-EF60E7F8CD82}" type="slidenum">
              <a:rPr lang="zh-CN" altLang="en-US"/>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a:t>下面介绍测试结果</a:t>
            </a:r>
            <a:endParaRPr lang="zh-CN" altLang="en-US" b="0" dirty="0"/>
          </a:p>
        </p:txBody>
      </p:sp>
    </p:spTree>
    <p:extLst>
      <p:ext uri="{BB962C8B-B14F-4D97-AF65-F5344CB8AC3E}">
        <p14:creationId xmlns:p14="http://schemas.microsoft.com/office/powerpoint/2010/main" val="4092396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我们在我们的测试中复现了部分</a:t>
            </a:r>
            <a:r>
              <a:rPr lang="en-US" altLang="zh-CN"/>
              <a:t>Vernier</a:t>
            </a:r>
            <a:r>
              <a:rPr lang="zh-CN" altLang="en-US"/>
              <a:t>等人的测试结果，并增加了新的指标。</a:t>
            </a:r>
            <a:endParaRPr lang="en-US" altLang="zh-CN"/>
          </a:p>
          <a:p>
            <a:r>
              <a:rPr lang="en-US" altLang="zh-CN"/>
              <a:t>【click】</a:t>
            </a:r>
            <a:r>
              <a:rPr lang="zh-CN" altLang="en-US"/>
              <a:t>其中，测试的数据集由</a:t>
            </a:r>
            <a:r>
              <a:rPr lang="en-US" altLang="zh-CN"/>
              <a:t>2000</a:t>
            </a:r>
            <a:r>
              <a:rPr lang="zh-CN" altLang="en-US"/>
              <a:t>多个真实世界数据集组成，根据数据的层数，权重的方差，权重变化的快慢，插入删除的情况分成若干类。</a:t>
            </a:r>
            <a:endParaRPr lang="en-US" altLang="zh-CN" dirty="0"/>
          </a:p>
        </p:txBody>
      </p:sp>
    </p:spTree>
    <p:extLst>
      <p:ext uri="{BB962C8B-B14F-4D97-AF65-F5344CB8AC3E}">
        <p14:creationId xmlns:p14="http://schemas.microsoft.com/office/powerpoint/2010/main" val="1979121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我们使用三种测试指标来测试不同方法的性能</a:t>
            </a:r>
            <a:endParaRPr lang="en-US" altLang="zh-CN"/>
          </a:p>
          <a:p>
            <a:r>
              <a:rPr lang="en-US" altLang="zh-CN"/>
              <a:t>【click】</a:t>
            </a:r>
            <a:r>
              <a:rPr lang="zh-CN" altLang="en-US"/>
              <a:t>我们用平均长宽比来衡量视觉质量</a:t>
            </a:r>
            <a:endParaRPr lang="en-US" altLang="zh-CN"/>
          </a:p>
          <a:p>
            <a:r>
              <a:rPr lang="en-US" altLang="zh-CN"/>
              <a:t>【click】</a:t>
            </a:r>
            <a:r>
              <a:rPr lang="zh-CN" altLang="en-US"/>
              <a:t>用</a:t>
            </a:r>
            <a:r>
              <a:rPr lang="en-US" altLang="zh-CN"/>
              <a:t>corner-travel distance</a:t>
            </a:r>
            <a:r>
              <a:rPr lang="zh-CN" altLang="en-US"/>
              <a:t>来衡量每两帧之间的短期稳定性</a:t>
            </a:r>
            <a:endParaRPr lang="en-US" altLang="zh-CN"/>
          </a:p>
          <a:p>
            <a:r>
              <a:rPr lang="en-US" altLang="zh-CN"/>
              <a:t>【click】</a:t>
            </a:r>
            <a:r>
              <a:rPr lang="zh-CN" altLang="en-US"/>
              <a:t>用归一化的位置漂移来衡量整个事件序列的长期稳定性</a:t>
            </a:r>
            <a:endParaRPr lang="en-US" altLang="zh-CN" dirty="0"/>
          </a:p>
        </p:txBody>
      </p:sp>
    </p:spTree>
    <p:extLst>
      <p:ext uri="{BB962C8B-B14F-4D97-AF65-F5344CB8AC3E}">
        <p14:creationId xmlns:p14="http://schemas.microsoft.com/office/powerpoint/2010/main" val="3119664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b="0" dirty="0"/>
          </a:p>
        </p:txBody>
      </p:sp>
    </p:spTree>
    <p:extLst>
      <p:ext uri="{BB962C8B-B14F-4D97-AF65-F5344CB8AC3E}">
        <p14:creationId xmlns:p14="http://schemas.microsoft.com/office/powerpoint/2010/main" val="4188343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首先是视觉质量和短期稳定性的结果</a:t>
            </a:r>
            <a:endParaRPr lang="en-US" altLang="zh-CN"/>
          </a:p>
          <a:p>
            <a:r>
              <a:rPr lang="zh-CN" altLang="en-US"/>
              <a:t>我们可以观察到，发生了局部移动的</a:t>
            </a:r>
            <a:r>
              <a:rPr lang="en-US" altLang="zh-CN"/>
              <a:t>SP-F</a:t>
            </a:r>
            <a:r>
              <a:rPr lang="zh-CN" altLang="en-US"/>
              <a:t>和</a:t>
            </a:r>
            <a:r>
              <a:rPr lang="en-US" altLang="zh-CN"/>
              <a:t>LM4</a:t>
            </a:r>
            <a:r>
              <a:rPr lang="zh-CN" altLang="en-US"/>
              <a:t>有更好的视觉质量，但是稳定性差一些，这进一步验证了稳定性和布局质量之间的</a:t>
            </a:r>
            <a:r>
              <a:rPr lang="en-US" altLang="zh-CN"/>
              <a:t>trade-off</a:t>
            </a:r>
          </a:p>
          <a:p>
            <a:r>
              <a:rPr lang="zh-CN" altLang="en-US"/>
              <a:t>总的来说，我们的方法有更好的稳定性和视觉质量</a:t>
            </a:r>
            <a:endParaRPr lang="en-US" altLang="zh-CN"/>
          </a:p>
          <a:p>
            <a:endParaRPr lang="en-US" altLang="zh-CN"/>
          </a:p>
        </p:txBody>
      </p:sp>
    </p:spTree>
    <p:extLst>
      <p:ext uri="{BB962C8B-B14F-4D97-AF65-F5344CB8AC3E}">
        <p14:creationId xmlns:p14="http://schemas.microsoft.com/office/powerpoint/2010/main" val="633334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我们进一步对不同的方法进行了成对比较</a:t>
            </a:r>
            <a:endParaRPr lang="en-US" altLang="zh-CN" dirty="0"/>
          </a:p>
          <a:p>
            <a:endParaRPr lang="en-US" altLang="zh-CN"/>
          </a:p>
          <a:p>
            <a:r>
              <a:rPr lang="zh-CN" altLang="en-US"/>
              <a:t>在多半数据类型下，我们的方法优于</a:t>
            </a:r>
            <a:r>
              <a:rPr lang="en-US" altLang="zh-CN"/>
              <a:t>local moves</a:t>
            </a:r>
            <a:r>
              <a:rPr lang="zh-CN" altLang="en-US"/>
              <a:t>和</a:t>
            </a:r>
            <a:r>
              <a:rPr lang="en-US" altLang="zh-CN"/>
              <a:t>git</a:t>
            </a:r>
            <a:r>
              <a:rPr lang="zh-CN" altLang="en-US"/>
              <a:t>，在剩余的数据类型中，至少不弱于这两种方法</a:t>
            </a:r>
            <a:endParaRPr lang="en-US" altLang="zh-CN"/>
          </a:p>
          <a:p>
            <a:endParaRPr lang="en-US" altLang="zh-CN"/>
          </a:p>
          <a:p>
            <a:r>
              <a:rPr lang="zh-CN" altLang="en-US"/>
              <a:t>仅有一种数据，因为数据的变化很小，</a:t>
            </a:r>
            <a:r>
              <a:rPr lang="en-US" altLang="zh-CN"/>
              <a:t>GIT</a:t>
            </a:r>
            <a:r>
              <a:rPr lang="zh-CN" altLang="en-US"/>
              <a:t>比我们的方法更优。</a:t>
            </a:r>
            <a:endParaRPr lang="en-US" altLang="zh-CN"/>
          </a:p>
        </p:txBody>
      </p:sp>
    </p:spTree>
    <p:extLst>
      <p:ext uri="{BB962C8B-B14F-4D97-AF65-F5344CB8AC3E}">
        <p14:creationId xmlns:p14="http://schemas.microsoft.com/office/powerpoint/2010/main" val="4202325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【click】</a:t>
            </a:r>
            <a:r>
              <a:rPr lang="zh-CN" altLang="en-US"/>
              <a:t>我们测试了不同方法的长期稳定性，</a:t>
            </a:r>
            <a:r>
              <a:rPr lang="en-US" altLang="zh-CN"/>
              <a:t>SizePairs</a:t>
            </a:r>
            <a:r>
              <a:rPr lang="zh-CN" altLang="en-US"/>
              <a:t>在</a:t>
            </a:r>
            <a:r>
              <a:rPr lang="en-US" altLang="zh-CN"/>
              <a:t>11</a:t>
            </a:r>
            <a:r>
              <a:rPr lang="zh-CN" altLang="en-US"/>
              <a:t>种数据类型中有</a:t>
            </a:r>
            <a:r>
              <a:rPr lang="en-US" altLang="zh-CN"/>
              <a:t>7</a:t>
            </a:r>
            <a:r>
              <a:rPr lang="zh-CN" altLang="en-US"/>
              <a:t>种取得了最优</a:t>
            </a:r>
            <a:endParaRPr lang="en-US" altLang="zh-CN" dirty="0"/>
          </a:p>
        </p:txBody>
      </p:sp>
    </p:spTree>
    <p:extLst>
      <p:ext uri="{BB962C8B-B14F-4D97-AF65-F5344CB8AC3E}">
        <p14:creationId xmlns:p14="http://schemas.microsoft.com/office/powerpoint/2010/main" val="4089274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从案例分析中可以看出，我们的方法</a:t>
            </a:r>
            <a:r>
              <a:rPr lang="en-US" altLang="zh-CN"/>
              <a:t>【click】</a:t>
            </a:r>
            <a:r>
              <a:rPr lang="zh-CN" altLang="en-US"/>
              <a:t>在整个时间序列上均保持了较高的视觉质量，同时保持了节点间的拓扑关系，实现了更高的稳定性。</a:t>
            </a:r>
            <a:endParaRPr lang="en-US" altLang="zh-CN" dirty="0"/>
          </a:p>
        </p:txBody>
      </p:sp>
    </p:spTree>
    <p:extLst>
      <p:ext uri="{BB962C8B-B14F-4D97-AF65-F5344CB8AC3E}">
        <p14:creationId xmlns:p14="http://schemas.microsoft.com/office/powerpoint/2010/main" val="2351598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在运行时间上</a:t>
            </a:r>
            <a:r>
              <a:rPr lang="en-US" altLang="zh-CN"/>
              <a:t>,【click】</a:t>
            </a:r>
          </a:p>
          <a:p>
            <a:r>
              <a:rPr lang="zh-CN" altLang="en-US"/>
              <a:t>我们的方法超过了目前的</a:t>
            </a:r>
            <a:r>
              <a:rPr lang="en-US" altLang="zh-CN"/>
              <a:t>SOTA</a:t>
            </a:r>
            <a:r>
              <a:rPr lang="zh-CN" altLang="en-US"/>
              <a:t>方法，同时当输入数据中存在层级时，速度更快。</a:t>
            </a:r>
            <a:endParaRPr lang="en-US" altLang="zh-CN" dirty="0"/>
          </a:p>
        </p:txBody>
      </p:sp>
    </p:spTree>
    <p:extLst>
      <p:ext uri="{BB962C8B-B14F-4D97-AF65-F5344CB8AC3E}">
        <p14:creationId xmlns:p14="http://schemas.microsoft.com/office/powerpoint/2010/main" val="4068150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b="0" dirty="0"/>
          </a:p>
        </p:txBody>
      </p:sp>
    </p:spTree>
    <p:extLst>
      <p:ext uri="{BB962C8B-B14F-4D97-AF65-F5344CB8AC3E}">
        <p14:creationId xmlns:p14="http://schemas.microsoft.com/office/powerpoint/2010/main" val="2578915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f5b549e31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f5b549e31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a:t>Treemap</a:t>
            </a:r>
            <a:r>
              <a:rPr lang="zh-CN" altLang="en-US"/>
              <a:t>用右图所示的这种嵌套矩形来描述层级数据</a:t>
            </a:r>
            <a:endParaRPr lang="en-US" altLang="zh-CN"/>
          </a:p>
          <a:p>
            <a:pPr marL="0" lvl="0" indent="0" algn="l" rtl="0">
              <a:spcBef>
                <a:spcPts val="0"/>
              </a:spcBef>
              <a:spcAft>
                <a:spcPts val="0"/>
              </a:spcAft>
              <a:buNone/>
            </a:pPr>
            <a:endParaRPr lang="en-US" altLang="zh-CN"/>
          </a:p>
          <a:p>
            <a:pPr marL="0" lvl="0" indent="0" algn="l" rtl="0">
              <a:spcBef>
                <a:spcPts val="0"/>
              </a:spcBef>
              <a:spcAft>
                <a:spcPts val="0"/>
              </a:spcAft>
              <a:buNone/>
            </a:pPr>
            <a:r>
              <a:rPr lang="zh-CN" altLang="en-US"/>
              <a:t>它的空间利用率很高，是一种在实际使用中很成功的可视化图表 </a:t>
            </a:r>
            <a:r>
              <a:rPr lang="en-US" altLang="zh-CN"/>
              <a:t>【click】</a:t>
            </a:r>
          </a:p>
          <a:p>
            <a:pPr marL="0" lvl="0" indent="0" algn="l" rtl="0">
              <a:spcBef>
                <a:spcPts val="0"/>
              </a:spcBef>
              <a:spcAft>
                <a:spcPts val="0"/>
              </a:spcAft>
              <a:buNone/>
            </a:pPr>
            <a:endParaRPr lang="en-US" altLang="zh-CN"/>
          </a:p>
          <a:p>
            <a:pPr marL="0" lvl="0" indent="0" algn="l" rtl="0">
              <a:spcBef>
                <a:spcPts val="0"/>
              </a:spcBef>
              <a:spcAft>
                <a:spcPts val="0"/>
              </a:spcAft>
              <a:buNone/>
            </a:pPr>
            <a:r>
              <a:rPr lang="zh-CN" altLang="en-US"/>
              <a:t>对应同一个数据，</a:t>
            </a:r>
            <a:r>
              <a:rPr lang="en-US" altLang="zh-CN"/>
              <a:t>Treemap</a:t>
            </a:r>
            <a:r>
              <a:rPr lang="zh-CN" altLang="en-US"/>
              <a:t>可以有很多布局，如何评估不同布局的好坏呢？</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【click】</a:t>
            </a:r>
            <a:r>
              <a:rPr lang="zh-CN" altLang="en-US"/>
              <a:t>我们提出了一种新的布局方法，可以生成稳定均衡的</a:t>
            </a:r>
            <a:r>
              <a:rPr lang="en-US" altLang="zh-CN"/>
              <a:t>Temporal Treemap</a:t>
            </a:r>
          </a:p>
          <a:p>
            <a:r>
              <a:rPr lang="en-US" altLang="zh-CN"/>
              <a:t>【click】</a:t>
            </a:r>
            <a:r>
              <a:rPr lang="zh-CN" altLang="en-US"/>
              <a:t>我们的方法主要优势是视觉质量和稳定性均保持较好，同时运行速度快</a:t>
            </a:r>
            <a:endParaRPr lang="en-US" altLang="zh-CN"/>
          </a:p>
          <a:p>
            <a:r>
              <a:rPr lang="en-US" altLang="zh-CN"/>
              <a:t>【click】</a:t>
            </a:r>
            <a:r>
              <a:rPr lang="zh-CN" altLang="en-US"/>
              <a:t>我们进行了全面的测试，证明我们的方法优于</a:t>
            </a:r>
            <a:r>
              <a:rPr lang="en-US" altLang="zh-CN"/>
              <a:t>SOTA</a:t>
            </a:r>
            <a:r>
              <a:rPr lang="zh-CN" altLang="en-US"/>
              <a:t>方法</a:t>
            </a:r>
            <a:endParaRPr lang="zh-CN" altLang="en-US" dirty="0"/>
          </a:p>
        </p:txBody>
      </p:sp>
    </p:spTree>
    <p:extLst>
      <p:ext uri="{BB962C8B-B14F-4D97-AF65-F5344CB8AC3E}">
        <p14:creationId xmlns:p14="http://schemas.microsoft.com/office/powerpoint/2010/main" val="3706826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我们的方法还可以在多个方面进行拓展</a:t>
            </a:r>
            <a:endParaRPr lang="en-US" altLang="zh-CN"/>
          </a:p>
          <a:p>
            <a:endParaRPr lang="en-US" altLang="zh-CN"/>
          </a:p>
          <a:p>
            <a:r>
              <a:rPr lang="zh-CN" altLang="en-US"/>
              <a:t>首先，我们的方法需要离线数据作为输入，未来可以研究动态更新全局布局树的算法以支持流数据</a:t>
            </a:r>
            <a:endParaRPr lang="en-US" altLang="zh-CN"/>
          </a:p>
          <a:p>
            <a:endParaRPr lang="en-US" altLang="zh-CN"/>
          </a:p>
          <a:p>
            <a:r>
              <a:rPr lang="zh-CN" altLang="en-US"/>
              <a:t>然后，我们仍然需要用户实验来进一步探究视觉质量和稳定性之间的权衡关系</a:t>
            </a:r>
            <a:endParaRPr lang="en-US" altLang="zh-CN"/>
          </a:p>
          <a:p>
            <a:endParaRPr lang="en-US" altLang="zh-CN"/>
          </a:p>
          <a:p>
            <a:r>
              <a:rPr lang="zh-CN" altLang="en-US"/>
              <a:t>最后，我们的互补配对的想法或许可以应用在其他的可视化形式上。</a:t>
            </a:r>
            <a:endParaRPr lang="en-US" altLang="zh-CN" dirty="0"/>
          </a:p>
        </p:txBody>
      </p:sp>
    </p:spTree>
    <p:extLst>
      <p:ext uri="{BB962C8B-B14F-4D97-AF65-F5344CB8AC3E}">
        <p14:creationId xmlns:p14="http://schemas.microsoft.com/office/powerpoint/2010/main" val="1465856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【click】</a:t>
            </a:r>
            <a:r>
              <a:rPr lang="zh-CN" altLang="en-US"/>
              <a:t>谢谢大家！</a:t>
            </a:r>
            <a:endParaRPr lang="en-US" altLang="zh-CN"/>
          </a:p>
          <a:p>
            <a:r>
              <a:rPr lang="en-US" altLang="zh-CN"/>
              <a:t>【click】</a:t>
            </a:r>
            <a:r>
              <a:rPr lang="zh-CN" altLang="en-US"/>
              <a:t>更多细节可以访问我们的网站</a:t>
            </a:r>
            <a:endParaRPr lang="en-US" altLang="zh-CN" dirty="0"/>
          </a:p>
        </p:txBody>
      </p:sp>
    </p:spTree>
    <p:extLst>
      <p:ext uri="{BB962C8B-B14F-4D97-AF65-F5344CB8AC3E}">
        <p14:creationId xmlns:p14="http://schemas.microsoft.com/office/powerpoint/2010/main" val="2040226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a:t>细长的矩形会影响用户对面积的感知，</a:t>
            </a:r>
            <a:r>
              <a:rPr lang="en-US" altLang="zh-CN" baseline="0"/>
              <a:t>【click】</a:t>
            </a:r>
            <a:r>
              <a:rPr lang="zh-CN" altLang="en-US" baseline="0"/>
              <a:t>所以矩形</a:t>
            </a:r>
            <a:r>
              <a:rPr lang="en-US" altLang="zh-CN" baseline="0"/>
              <a:t>c</a:t>
            </a:r>
            <a:r>
              <a:rPr lang="zh-CN" altLang="en-US" baseline="0"/>
              <a:t>的视觉质量差，</a:t>
            </a:r>
            <a:r>
              <a:rPr lang="en-US" altLang="zh-CN" baseline="0"/>
              <a:t>【click】</a:t>
            </a:r>
            <a:r>
              <a:rPr lang="zh-CN" altLang="en-US" baseline="0"/>
              <a:t>接近正方形的矩形</a:t>
            </a:r>
            <a:r>
              <a:rPr lang="en-US" altLang="zh-CN" baseline="0"/>
              <a:t>n</a:t>
            </a:r>
            <a:r>
              <a:rPr lang="zh-CN" altLang="en-US" baseline="0"/>
              <a:t>的视觉质量高</a:t>
            </a:r>
            <a:endParaRPr lang="en-US" altLang="zh-CN" baseline="0"/>
          </a:p>
          <a:p>
            <a:r>
              <a:rPr lang="en-US" altLang="zh-CN" baseline="0"/>
              <a:t>【click】</a:t>
            </a:r>
            <a:r>
              <a:rPr lang="zh-CN" altLang="en-US" baseline="0"/>
              <a:t>一般用</a:t>
            </a:r>
            <a:r>
              <a:rPr lang="en-US" altLang="zh-CN" baseline="0"/>
              <a:t>Treemap</a:t>
            </a:r>
            <a:r>
              <a:rPr lang="zh-CN" altLang="en-US" baseline="0"/>
              <a:t>中所有矩形的平均长宽比来计算它的视觉质量</a:t>
            </a:r>
            <a:endParaRPr lang="en-US" altLang="zh-CN" baseline="0"/>
          </a:p>
          <a:p>
            <a:r>
              <a:rPr lang="en-US" altLang="zh-CN" baseline="0"/>
              <a:t>【click】【click】</a:t>
            </a:r>
            <a:r>
              <a:rPr lang="zh-CN" altLang="en-US" baseline="0"/>
              <a:t>但也有用户实验表明，太接近正方形的矩形反而会影响用户对面积的感知</a:t>
            </a:r>
            <a:endParaRPr lang="en-US" altLang="zh-CN" baseline="0"/>
          </a:p>
          <a:p>
            <a:r>
              <a:rPr lang="en-US" altLang="zh-CN" baseline="0"/>
              <a:t>【click】</a:t>
            </a:r>
            <a:r>
              <a:rPr lang="zh-CN" altLang="en-US" baseline="0"/>
              <a:t>反而是长宽比接近 </a:t>
            </a:r>
            <a:r>
              <a:rPr lang="en-US" altLang="zh-CN" baseline="0"/>
              <a:t>2</a:t>
            </a:r>
            <a:r>
              <a:rPr lang="zh-CN" altLang="en-US" baseline="0"/>
              <a:t>比</a:t>
            </a:r>
            <a:r>
              <a:rPr lang="en-US" altLang="zh-CN" baseline="0"/>
              <a:t>3</a:t>
            </a:r>
            <a:r>
              <a:rPr lang="zh-CN" altLang="en-US" baseline="0"/>
              <a:t> 的矩形在面积估算任务中表现更好</a:t>
            </a:r>
            <a:endParaRPr lang="en-US" altLang="zh-CN" baseline="0"/>
          </a:p>
          <a:p>
            <a:endParaRPr lang="en-US" altLang="zh-CN" baseline="0" dirty="0"/>
          </a:p>
        </p:txBody>
      </p:sp>
    </p:spTree>
    <p:extLst>
      <p:ext uri="{BB962C8B-B14F-4D97-AF65-F5344CB8AC3E}">
        <p14:creationId xmlns:p14="http://schemas.microsoft.com/office/powerpoint/2010/main" val="725526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a:t>Treemap</a:t>
            </a:r>
            <a:r>
              <a:rPr lang="zh-CN" altLang="en-US"/>
              <a:t>还经常被用来可视化时序的数据 </a:t>
            </a:r>
            <a:r>
              <a:rPr lang="en-US" altLang="zh-CN"/>
              <a:t>【click】</a:t>
            </a:r>
          </a:p>
          <a:p>
            <a:endParaRPr lang="en-US" altLang="zh-CN"/>
          </a:p>
          <a:p>
            <a:r>
              <a:rPr lang="zh-CN" altLang="en-US"/>
              <a:t>如图所示，输入数据的数值发生变化，对应的</a:t>
            </a:r>
            <a:r>
              <a:rPr lang="en-US" altLang="zh-CN"/>
              <a:t>treemap</a:t>
            </a:r>
            <a:r>
              <a:rPr lang="zh-CN" altLang="en-US"/>
              <a:t>也发生变化</a:t>
            </a:r>
            <a:endParaRPr lang="en-US" altLang="zh-CN"/>
          </a:p>
          <a:p>
            <a:endParaRPr lang="en-US" altLang="zh-CN"/>
          </a:p>
          <a:p>
            <a:r>
              <a:rPr lang="zh-CN" altLang="en-US"/>
              <a:t>这就引入了稳定性的概念 </a:t>
            </a:r>
            <a:r>
              <a:rPr lang="en-US" altLang="zh-CN"/>
              <a:t>【click】</a:t>
            </a:r>
          </a:p>
          <a:p>
            <a:endParaRPr lang="en-US" altLang="zh-CN"/>
          </a:p>
          <a:p>
            <a:r>
              <a:rPr lang="zh-CN" altLang="en-US"/>
              <a:t>左侧的这种变化比较大的就是不稳定的布局，右侧是稳定的布局</a:t>
            </a:r>
            <a:endParaRPr lang="en-US" altLang="zh-CN" dirty="0"/>
          </a:p>
        </p:txBody>
      </p:sp>
    </p:spTree>
    <p:extLst>
      <p:ext uri="{BB962C8B-B14F-4D97-AF65-F5344CB8AC3E}">
        <p14:creationId xmlns:p14="http://schemas.microsoft.com/office/powerpoint/2010/main" val="2274929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a:t>现在有非常多的</a:t>
            </a:r>
            <a:r>
              <a:rPr lang="en-US" altLang="zh-CN" baseline="0"/>
              <a:t>Treemap</a:t>
            </a:r>
            <a:r>
              <a:rPr lang="zh-CN" altLang="en-US" baseline="0"/>
              <a:t>的布局算法，我们这里选取了比较有代表性的一小部分进行介绍</a:t>
            </a:r>
            <a:endParaRPr lang="en-US" altLang="zh-CN" baseline="0" dirty="0"/>
          </a:p>
        </p:txBody>
      </p:sp>
    </p:spTree>
    <p:extLst>
      <p:ext uri="{BB962C8B-B14F-4D97-AF65-F5344CB8AC3E}">
        <p14:creationId xmlns:p14="http://schemas.microsoft.com/office/powerpoint/2010/main" val="425392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a:t>首先是第一种</a:t>
            </a:r>
            <a:r>
              <a:rPr lang="en-US" altLang="zh-CN" baseline="0"/>
              <a:t>Treemap</a:t>
            </a:r>
            <a:r>
              <a:rPr lang="zh-CN" altLang="en-US" baseline="0"/>
              <a:t>布局方法，</a:t>
            </a:r>
            <a:r>
              <a:rPr lang="en-US" altLang="zh-CN" baseline="0"/>
              <a:t>Slice and Dice</a:t>
            </a:r>
          </a:p>
          <a:p>
            <a:r>
              <a:rPr lang="zh-CN" altLang="en-US" baseline="0"/>
              <a:t>这种方法按节点所在的层级对其进行横切或纵切。因为不考虑数据的权重，所以这种方法稳定性很好，但是经常产生很多细长的矩形</a:t>
            </a:r>
            <a:endParaRPr lang="en-US" altLang="zh-CN" baseline="0" dirty="0"/>
          </a:p>
        </p:txBody>
      </p:sp>
    </p:spTree>
    <p:extLst>
      <p:ext uri="{BB962C8B-B14F-4D97-AF65-F5344CB8AC3E}">
        <p14:creationId xmlns:p14="http://schemas.microsoft.com/office/powerpoint/2010/main" val="388084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a:t>Squarified</a:t>
            </a:r>
            <a:r>
              <a:rPr lang="zh-CN" altLang="en-US" baseline="0"/>
              <a:t>，用启发式方法优化视觉质量，经常能产生接近最优视觉质量的布局，但是稳定性很差</a:t>
            </a:r>
            <a:endParaRPr lang="en-US" altLang="zh-CN" baseline="0" dirty="0"/>
          </a:p>
        </p:txBody>
      </p:sp>
    </p:spTree>
    <p:extLst>
      <p:ext uri="{BB962C8B-B14F-4D97-AF65-F5344CB8AC3E}">
        <p14:creationId xmlns:p14="http://schemas.microsoft.com/office/powerpoint/2010/main" val="218338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601A9-2504-441D-40E1-4316469518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B9BD2E9-EA5A-861C-5698-9274AE930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025E9E-E887-150D-975B-C3DEF6E7A353}"/>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D04AEF48-AAEE-F9C5-BF0C-430748C6DF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52365D-42D4-366A-FE67-06B4757F1409}"/>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19798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2C1EF-5016-4444-C579-6D7A3CEE13A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5D845F7-284C-1B40-DC56-A5979E4ABB7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2C831A-46D9-29D6-6818-802C0B333B51}"/>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D2CED896-E54D-8658-26EB-6B4CFAF706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ED2D9E-F665-3B2E-6D4D-ED646F6E3405}"/>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2459997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3A069BA-5C84-BDA3-60AF-F7751A6792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A16A17D-8447-DD6A-E450-B2C5B513C75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5DE522-EEC5-08D1-2FF6-CC16CDA7038D}"/>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182B33B6-E62F-D172-21EC-6B4F0B317E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5E99E1-2ABD-4E00-F319-ADF430A1F600}"/>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1847961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pic>
        <p:nvPicPr>
          <p:cNvPr id="6" name="Picture 3" descr="Artboard 1 copy 2-100.jpg">
            <a:extLst>
              <a:ext uri="{FF2B5EF4-FFF2-40B4-BE49-F238E27FC236}">
                <a16:creationId xmlns:a16="http://schemas.microsoft.com/office/drawing/2014/main" id="{21808A6C-AB59-B89F-BA83-714C203BC8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907"/>
            <a:ext cx="12192000" cy="685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noChangeArrowheads="1"/>
          </p:cNvSpPr>
          <p:nvPr>
            <p:ph idx="1"/>
          </p:nvPr>
        </p:nvSpPr>
        <p:spPr bwMode="auto">
          <a:xfrm>
            <a:off x="381000" y="1651000"/>
            <a:ext cx="11366500" cy="4445000"/>
          </a:xfrm>
          <a:prstGeom prst="rect">
            <a:avLst/>
          </a:prstGeom>
          <a:noFill/>
          <a:ln>
            <a:noFill/>
          </a:ln>
          <a:extLst>
            <a:ext uri="{FAA26D3D-D897-4be2-8F04-BA451C77F1D7}"/>
            <a:ext uri="{909E8E84-426E-40dd-AFC4-6F175D3DCCD1}"/>
            <a:ext uri="{91240B29-F687-4f45-9708-019B960494DF}"/>
          </a:extLst>
        </p:spPr>
        <p:txBody>
          <a:bodyPr/>
          <a:lstStyle>
            <a:lvl1pPr>
              <a:buClr>
                <a:schemeClr val="accent4"/>
              </a:buClr>
              <a:defRPr/>
            </a:lvl1pPr>
            <a:lvl2pPr>
              <a:buClr>
                <a:schemeClr val="accent3"/>
              </a:buClr>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3"/>
          <p:cNvSpPr>
            <a:spLocks noGrp="1"/>
          </p:cNvSpPr>
          <p:nvPr>
            <p:ph type="title"/>
          </p:nvPr>
        </p:nvSpPr>
        <p:spPr>
          <a:xfrm>
            <a:off x="381000" y="275167"/>
            <a:ext cx="11366500" cy="1185333"/>
          </a:xfrm>
          <a:prstGeom prst="rect">
            <a:avLst/>
          </a:prstGeom>
        </p:spPr>
        <p:txBody>
          <a:bodyPr rtlCol="0">
            <a:normAutofit/>
          </a:bodyPr>
          <a:lstStyle>
            <a:lvl1pPr>
              <a:defRPr>
                <a:solidFill>
                  <a:srgbClr val="BE0204"/>
                </a:solidFill>
              </a:defRPr>
            </a:lvl1pPr>
          </a:lstStyle>
          <a:p>
            <a:r>
              <a:rPr lang="en-US" dirty="0"/>
              <a:t>Click to edit Master title style</a:t>
            </a:r>
          </a:p>
        </p:txBody>
      </p:sp>
    </p:spTree>
    <p:extLst>
      <p:ext uri="{BB962C8B-B14F-4D97-AF65-F5344CB8AC3E}">
        <p14:creationId xmlns:p14="http://schemas.microsoft.com/office/powerpoint/2010/main" val="3519295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Fira Sans"/>
              <a:buNone/>
              <a:defRPr>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415600" y="1536633"/>
            <a:ext cx="11360800" cy="4555200"/>
          </a:xfrm>
          <a:prstGeom prst="rect">
            <a:avLst/>
          </a:prstGeom>
        </p:spPr>
        <p:txBody>
          <a:bodyPr spcFirstLastPara="1" wrap="square" lIns="91425" tIns="72000" rIns="91425" bIns="72000" anchor="t" anchorCtr="0">
            <a:normAutofit/>
          </a:bodyPr>
          <a:lstStyle>
            <a:lvl1pPr marL="609585" lvl="0" indent="-457189" rtl="0">
              <a:lnSpc>
                <a:spcPct val="100000"/>
              </a:lnSpc>
              <a:spcBef>
                <a:spcPts val="0"/>
              </a:spcBef>
              <a:spcAft>
                <a:spcPts val="0"/>
              </a:spcAft>
              <a:buClr>
                <a:schemeClr val="dk1"/>
              </a:buClr>
              <a:buSzPts val="1800"/>
              <a:buFont typeface="Fira Sans"/>
              <a:buChar char="●"/>
              <a:defRPr sz="2000">
                <a:solidFill>
                  <a:schemeClr val="dk1"/>
                </a:solidFill>
                <a:latin typeface="Fira Sans"/>
                <a:ea typeface="Fira Sans"/>
                <a:cs typeface="Fira Sans"/>
                <a:sym typeface="Fira Sans"/>
              </a:defRPr>
            </a:lvl1pPr>
            <a:lvl2pPr marL="1219170" lvl="1" indent="-423323" rtl="0">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828754" lvl="2" indent="-423323" rtl="0">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2438339" lvl="3" indent="-423323" rtl="0">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3047924" lvl="4" indent="-423323" rtl="0">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3657509" lvl="5" indent="-423323" rtl="0">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4267093" lvl="6" indent="-423323" rtl="0">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4876678" lvl="7" indent="-423323" rtl="0">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5486263" lvl="8" indent="-423323" rtl="0">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940685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C9B8D-7353-AC1A-61FB-4C9D3CE168F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04737E-68E9-3140-0E0A-629A506C347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5FF76C-D15E-D717-0979-578459373A4B}"/>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F2659887-21E7-D92E-2375-00EBBF2767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087BC0-8DB7-948C-EFB2-E69190FA9F1D}"/>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813740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60184-9D1D-C26C-842C-BD319D98EBA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F8F0B7-100C-4E73-5954-0DDE77AD6F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764E344-1082-3CF2-3345-84755FB12B87}"/>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88804048-810B-7D29-6E37-B7B2634F97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1447E8-8718-D8C0-038B-AADCD3E2AD98}"/>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82747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057C8-FF9C-A4F2-22E9-DD02978752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95B0C2-48D2-DD86-C2BB-66B9FAC1236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12FFE7F-6A23-6346-18FE-868303BEF80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4F888DF-411B-AFFE-E4FF-F33B33ED7C13}"/>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6" name="页脚占位符 5">
            <a:extLst>
              <a:ext uri="{FF2B5EF4-FFF2-40B4-BE49-F238E27FC236}">
                <a16:creationId xmlns:a16="http://schemas.microsoft.com/office/drawing/2014/main" id="{80C97D8D-4BB2-3A8A-4731-97B1BD7B07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1C7FA9-A9D4-04B1-3510-FAB33FE19727}"/>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98957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F1DD1-48A5-23FB-1387-ECAB56E869F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BACBF4A-D482-4F11-85A7-C2CAE08505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50DE4C6-7343-8504-1AAE-07BC69935E5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A3F84DF-ACCF-C19E-445B-179099AEC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9B3D525-C680-56AE-9FA4-DC1833BA3F3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9C0A040-3415-4EB9-848B-68BD8F351750}"/>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8" name="页脚占位符 7">
            <a:extLst>
              <a:ext uri="{FF2B5EF4-FFF2-40B4-BE49-F238E27FC236}">
                <a16:creationId xmlns:a16="http://schemas.microsoft.com/office/drawing/2014/main" id="{2931515D-927C-FD06-209D-CB3792057B4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0F9249-1B93-01F4-E05B-77980B454636}"/>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118665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BDE60-CAFC-3338-B93A-74549386400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018B24-05B4-EAAD-643B-C3A4F2CE0256}"/>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4" name="页脚占位符 3">
            <a:extLst>
              <a:ext uri="{FF2B5EF4-FFF2-40B4-BE49-F238E27FC236}">
                <a16:creationId xmlns:a16="http://schemas.microsoft.com/office/drawing/2014/main" id="{9EB8828B-AC3D-E535-D5FA-5DB1971474F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C4FD5D6-C488-F8CF-B32D-3C5BC031BCCB}"/>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60954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42EF6C-C457-B5E9-54B7-86C71BD99E92}"/>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3" name="页脚占位符 2">
            <a:extLst>
              <a:ext uri="{FF2B5EF4-FFF2-40B4-BE49-F238E27FC236}">
                <a16:creationId xmlns:a16="http://schemas.microsoft.com/office/drawing/2014/main" id="{03645643-CC64-99F8-FDAF-60F1F4FA0D6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54AF35-9F42-35FB-5CA0-C8EE690E90B8}"/>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4014722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8F2AB-11E7-D85C-8EB7-25083BF995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D097D6B-147E-2B05-B108-BD5954656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C84A25-8571-17F8-245E-7B9B612D3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C26568-E663-188F-4FCA-03794BAD63C4}"/>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6" name="页脚占位符 5">
            <a:extLst>
              <a:ext uri="{FF2B5EF4-FFF2-40B4-BE49-F238E27FC236}">
                <a16:creationId xmlns:a16="http://schemas.microsoft.com/office/drawing/2014/main" id="{127151C6-68AA-4CC5-128F-9CEDD9323A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C7E446-E42C-CA6E-C86D-5940192356B7}"/>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283842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4635A-9F15-5875-E299-7066D452A0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9C0413-E01A-62B3-5411-9757DEAD75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B05D21C-C3E8-48C5-4472-C69FD0ADE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A3B3E39-73F4-D11A-3F80-DFE370E26FA0}"/>
              </a:ext>
            </a:extLst>
          </p:cNvPr>
          <p:cNvSpPr>
            <a:spLocks noGrp="1"/>
          </p:cNvSpPr>
          <p:nvPr>
            <p:ph type="dt" sz="half" idx="10"/>
          </p:nvPr>
        </p:nvSpPr>
        <p:spPr/>
        <p:txBody>
          <a:bodyPr/>
          <a:lstStyle/>
          <a:p>
            <a:fld id="{35A8A7D5-DD31-4502-A4F5-E1BF940C1A48}" type="datetimeFigureOut">
              <a:rPr lang="zh-CN" altLang="en-US" smtClean="0"/>
              <a:t>2022/9/3</a:t>
            </a:fld>
            <a:endParaRPr lang="zh-CN" altLang="en-US"/>
          </a:p>
        </p:txBody>
      </p:sp>
      <p:sp>
        <p:nvSpPr>
          <p:cNvPr id="6" name="页脚占位符 5">
            <a:extLst>
              <a:ext uri="{FF2B5EF4-FFF2-40B4-BE49-F238E27FC236}">
                <a16:creationId xmlns:a16="http://schemas.microsoft.com/office/drawing/2014/main" id="{D90D4B22-90F0-ECA8-85E6-353307C200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90EA8C-A850-56A9-30D9-D2327526225C}"/>
              </a:ext>
            </a:extLst>
          </p:cNvPr>
          <p:cNvSpPr>
            <a:spLocks noGrp="1"/>
          </p:cNvSpPr>
          <p:nvPr>
            <p:ph type="sldNum" sz="quarter" idx="12"/>
          </p:nvPr>
        </p:nvSpPr>
        <p:spPr/>
        <p:txBody>
          <a:body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2826028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E6F05DD-4D8D-50DB-B300-32B26624B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ACAA27B-42C1-2F75-A800-172657752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9C8D0B-CAF2-5B54-F05F-BF3888274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8A7D5-DD31-4502-A4F5-E1BF940C1A48}" type="datetimeFigureOut">
              <a:rPr lang="zh-CN" altLang="en-US" smtClean="0"/>
              <a:t>2022/9/3</a:t>
            </a:fld>
            <a:endParaRPr lang="zh-CN" altLang="en-US"/>
          </a:p>
        </p:txBody>
      </p:sp>
      <p:sp>
        <p:nvSpPr>
          <p:cNvPr id="5" name="页脚占位符 4">
            <a:extLst>
              <a:ext uri="{FF2B5EF4-FFF2-40B4-BE49-F238E27FC236}">
                <a16:creationId xmlns:a16="http://schemas.microsoft.com/office/drawing/2014/main" id="{AE9734D9-BD13-A639-5C09-C9CD69C216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D5D4146-3311-65FE-4993-EAA8704B4D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39215-3DAA-4B71-8D45-C3B23A4092F7}" type="slidenum">
              <a:rPr lang="zh-CN" altLang="en-US" smtClean="0"/>
              <a:t>‹#›</a:t>
            </a:fld>
            <a:endParaRPr lang="zh-CN" altLang="en-US"/>
          </a:p>
        </p:txBody>
      </p:sp>
    </p:spTree>
    <p:extLst>
      <p:ext uri="{BB962C8B-B14F-4D97-AF65-F5344CB8AC3E}">
        <p14:creationId xmlns:p14="http://schemas.microsoft.com/office/powerpoint/2010/main" val="2760335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drum.lib.umd.edu/bitstream/handle/1903/370/CS-TR-2657.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mailto:hatch.on27@gmail.co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drum.lib.umd.edu/bitstream/handle/1903/370/CS-TR-2657.pdf"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0A96FA6-3D96-0E0F-D542-A3C66A3A2607}"/>
              </a:ext>
            </a:extLst>
          </p:cNvPr>
          <p:cNvSpPr txBox="1">
            <a:spLocks/>
          </p:cNvSpPr>
          <p:nvPr/>
        </p:nvSpPr>
        <p:spPr bwMode="auto">
          <a:xfrm>
            <a:off x="-685800" y="-1"/>
            <a:ext cx="13563600" cy="130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5000">
                <a:solidFill>
                  <a:srgbClr val="BE0204"/>
                </a:solidFill>
                <a:latin typeface="+mj-lt"/>
                <a:ea typeface="MS PGothic" panose="020B0600070205080204" pitchFamily="34" charset="-128"/>
                <a:cs typeface="+mj-cs"/>
              </a:defRPr>
            </a:lvl1pPr>
            <a:lvl2pPr algn="l" rtl="0" eaLnBrk="0" fontAlgn="base" hangingPunct="0">
              <a:spcBef>
                <a:spcPct val="0"/>
              </a:spcBef>
              <a:spcAft>
                <a:spcPct val="0"/>
              </a:spcAft>
              <a:defRPr sz="5000">
                <a:solidFill>
                  <a:srgbClr val="BE0204"/>
                </a:solidFill>
                <a:latin typeface="Arial" pitchFamily="-107" charset="0"/>
                <a:ea typeface="MS PGothic" panose="020B0600070205080204" pitchFamily="34" charset="-128"/>
                <a:cs typeface="ＭＳ Ｐゴシック" pitchFamily="-107" charset="-128"/>
              </a:defRPr>
            </a:lvl2pPr>
            <a:lvl3pPr algn="l" rtl="0" eaLnBrk="0" fontAlgn="base" hangingPunct="0">
              <a:spcBef>
                <a:spcPct val="0"/>
              </a:spcBef>
              <a:spcAft>
                <a:spcPct val="0"/>
              </a:spcAft>
              <a:defRPr sz="5000">
                <a:solidFill>
                  <a:srgbClr val="BE0204"/>
                </a:solidFill>
                <a:latin typeface="Arial" pitchFamily="-107" charset="0"/>
                <a:ea typeface="MS PGothic" panose="020B0600070205080204" pitchFamily="34" charset="-128"/>
                <a:cs typeface="ＭＳ Ｐゴシック" pitchFamily="-107" charset="-128"/>
              </a:defRPr>
            </a:lvl3pPr>
            <a:lvl4pPr algn="l" rtl="0" eaLnBrk="0" fontAlgn="base" hangingPunct="0">
              <a:spcBef>
                <a:spcPct val="0"/>
              </a:spcBef>
              <a:spcAft>
                <a:spcPct val="0"/>
              </a:spcAft>
              <a:defRPr sz="5000">
                <a:solidFill>
                  <a:srgbClr val="BE0204"/>
                </a:solidFill>
                <a:latin typeface="Arial" pitchFamily="-107" charset="0"/>
                <a:ea typeface="MS PGothic" panose="020B0600070205080204" pitchFamily="34" charset="-128"/>
                <a:cs typeface="ＭＳ Ｐゴシック" pitchFamily="-107" charset="-128"/>
              </a:defRPr>
            </a:lvl4pPr>
            <a:lvl5pPr algn="l" rtl="0" eaLnBrk="0" fontAlgn="base" hangingPunct="0">
              <a:spcBef>
                <a:spcPct val="0"/>
              </a:spcBef>
              <a:spcAft>
                <a:spcPct val="0"/>
              </a:spcAft>
              <a:defRPr sz="5000">
                <a:solidFill>
                  <a:srgbClr val="BE0204"/>
                </a:solidFill>
                <a:latin typeface="Arial" pitchFamily="-107" charset="0"/>
                <a:ea typeface="MS PGothic" panose="020B0600070205080204" pitchFamily="34" charset="-128"/>
                <a:cs typeface="ＭＳ Ｐゴシック" pitchFamily="-107" charset="-128"/>
              </a:defRPr>
            </a:lvl5pPr>
            <a:lvl6pPr marL="653110"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6pPr>
            <a:lvl7pPr marL="1306220"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7pPr>
            <a:lvl8pPr marL="1959331"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8pPr>
            <a:lvl9pPr marL="2612441"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0" cap="none" spc="0" normalizeH="0" baseline="0" noProof="0">
                <a:ln>
                  <a:noFill/>
                </a:ln>
                <a:effectLst/>
                <a:uLnTx/>
                <a:uFillTx/>
                <a:latin typeface="Arial"/>
              </a:rPr>
              <a:t>SizePairs: Achieving Stable and Balanced Temporal Treemaps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0" cap="none" spc="0" normalizeH="0" baseline="0" noProof="0">
                <a:ln>
                  <a:noFill/>
                </a:ln>
                <a:effectLst/>
                <a:uLnTx/>
                <a:uFillTx/>
                <a:latin typeface="Arial"/>
              </a:rPr>
              <a:t>using Hierarchical Size-based Pairing</a:t>
            </a:r>
          </a:p>
        </p:txBody>
      </p:sp>
      <p:sp>
        <p:nvSpPr>
          <p:cNvPr id="18" name="Subtitle 2">
            <a:extLst>
              <a:ext uri="{FF2B5EF4-FFF2-40B4-BE49-F238E27FC236}">
                <a16:creationId xmlns:a16="http://schemas.microsoft.com/office/drawing/2014/main" id="{620A1DF9-DE86-15D7-64D8-653B22068B72}"/>
              </a:ext>
            </a:extLst>
          </p:cNvPr>
          <p:cNvSpPr txBox="1">
            <a:spLocks noChangeArrowheads="1"/>
          </p:cNvSpPr>
          <p:nvPr/>
        </p:nvSpPr>
        <p:spPr bwMode="auto">
          <a:xfrm>
            <a:off x="0" y="1310810"/>
            <a:ext cx="12192000" cy="47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2" tIns="65311" rIns="130622" bIns="65311"/>
          <a:lstStyle>
            <a:lvl1pPr marL="0" indent="0" algn="l" rtl="0" eaLnBrk="0" fontAlgn="base" hangingPunct="0">
              <a:spcBef>
                <a:spcPts val="0"/>
              </a:spcBef>
              <a:spcAft>
                <a:spcPts val="200"/>
              </a:spcAft>
              <a:buClr>
                <a:schemeClr val="bg2"/>
              </a:buClr>
              <a:buFontTx/>
              <a:buNone/>
              <a:defRPr sz="3600">
                <a:solidFill>
                  <a:srgbClr val="262626"/>
                </a:solidFill>
                <a:latin typeface="+mn-lt"/>
                <a:ea typeface="MS PGothic" panose="020B0600070205080204" pitchFamily="34" charset="-128"/>
                <a:cs typeface="+mn-cs"/>
              </a:defRPr>
            </a:lvl1pPr>
            <a:lvl2pPr marL="687388" indent="-352425" algn="l" rtl="0" eaLnBrk="0" fontAlgn="base" hangingPunct="0">
              <a:spcBef>
                <a:spcPts val="400"/>
              </a:spcBef>
              <a:spcAft>
                <a:spcPts val="200"/>
              </a:spcAft>
              <a:buClr>
                <a:srgbClr val="ADD3F7"/>
              </a:buClr>
              <a:buFont typeface="Times" panose="02020603050405020304" pitchFamily="18" charset="0"/>
              <a:buChar char="•"/>
              <a:defRPr sz="3400">
                <a:solidFill>
                  <a:srgbClr val="262626"/>
                </a:solidFill>
                <a:latin typeface="+mn-lt"/>
                <a:ea typeface="MS PGothic" panose="020B0600070205080204" pitchFamily="34" charset="-128"/>
                <a:cs typeface="ＭＳ Ｐゴシック" charset="0"/>
              </a:defRPr>
            </a:lvl2pPr>
            <a:lvl3pPr marL="1631950" indent="-325438" algn="l" rtl="0" eaLnBrk="0" fontAlgn="base" hangingPunct="0">
              <a:spcBef>
                <a:spcPts val="400"/>
              </a:spcBef>
              <a:spcAft>
                <a:spcPts val="200"/>
              </a:spcAft>
              <a:buChar char="•"/>
              <a:defRPr sz="2800">
                <a:solidFill>
                  <a:srgbClr val="262626"/>
                </a:solidFill>
                <a:latin typeface="+mn-lt"/>
                <a:ea typeface="MS PGothic" panose="020B0600070205080204" pitchFamily="34" charset="-128"/>
                <a:cs typeface="ＭＳ Ｐゴシック" charset="0"/>
              </a:defRPr>
            </a:lvl3pPr>
            <a:lvl4pPr marL="2284413" indent="-325438" algn="l" rtl="0" eaLnBrk="0" fontAlgn="base" hangingPunct="0">
              <a:spcBef>
                <a:spcPts val="400"/>
              </a:spcBef>
              <a:spcAft>
                <a:spcPts val="200"/>
              </a:spcAft>
              <a:buChar char="–"/>
              <a:defRPr sz="2800">
                <a:solidFill>
                  <a:srgbClr val="262626"/>
                </a:solidFill>
                <a:latin typeface="+mn-lt"/>
                <a:ea typeface="MS PGothic" panose="020B0600070205080204" pitchFamily="34" charset="-128"/>
                <a:cs typeface="ＭＳ Ｐゴシック" charset="0"/>
              </a:defRPr>
            </a:lvl4pPr>
            <a:lvl5pPr marL="2938463" indent="-325438" algn="l" rtl="0" eaLnBrk="0" fontAlgn="base" hangingPunct="0">
              <a:spcBef>
                <a:spcPts val="400"/>
              </a:spcBef>
              <a:spcAft>
                <a:spcPts val="200"/>
              </a:spcAft>
              <a:buChar char="»"/>
              <a:defRPr sz="2800">
                <a:solidFill>
                  <a:srgbClr val="262626"/>
                </a:solidFill>
                <a:latin typeface="+mn-lt"/>
                <a:ea typeface="MS PGothic" panose="020B0600070205080204" pitchFamily="34" charset="-128"/>
                <a:cs typeface="ＭＳ Ｐゴシック" charset="0"/>
              </a:defRPr>
            </a:lvl5pPr>
            <a:lvl6pPr marL="3592106" indent="-326555" algn="l" rtl="0" fontAlgn="base">
              <a:spcBef>
                <a:spcPct val="20000"/>
              </a:spcBef>
              <a:spcAft>
                <a:spcPct val="0"/>
              </a:spcAft>
              <a:buChar char="»"/>
              <a:defRPr sz="3400">
                <a:solidFill>
                  <a:srgbClr val="EEEAFF"/>
                </a:solidFill>
                <a:latin typeface="+mn-lt"/>
                <a:ea typeface="+mn-ea"/>
              </a:defRPr>
            </a:lvl6pPr>
            <a:lvl7pPr marL="4245216" indent="-326555" algn="l" rtl="0" fontAlgn="base">
              <a:spcBef>
                <a:spcPct val="20000"/>
              </a:spcBef>
              <a:spcAft>
                <a:spcPct val="0"/>
              </a:spcAft>
              <a:buChar char="»"/>
              <a:defRPr sz="3400">
                <a:solidFill>
                  <a:srgbClr val="EEEAFF"/>
                </a:solidFill>
                <a:latin typeface="+mn-lt"/>
                <a:ea typeface="+mn-ea"/>
              </a:defRPr>
            </a:lvl7pPr>
            <a:lvl8pPr marL="4898327" indent="-326555" algn="l" rtl="0" fontAlgn="base">
              <a:spcBef>
                <a:spcPct val="20000"/>
              </a:spcBef>
              <a:spcAft>
                <a:spcPct val="0"/>
              </a:spcAft>
              <a:buChar char="»"/>
              <a:defRPr sz="3400">
                <a:solidFill>
                  <a:srgbClr val="EEEAFF"/>
                </a:solidFill>
                <a:latin typeface="+mn-lt"/>
                <a:ea typeface="+mn-ea"/>
              </a:defRPr>
            </a:lvl8pPr>
            <a:lvl9pPr marL="5551437" indent="-326555" algn="l" rtl="0" fontAlgn="base">
              <a:spcBef>
                <a:spcPct val="20000"/>
              </a:spcBef>
              <a:spcAft>
                <a:spcPct val="0"/>
              </a:spcAft>
              <a:buChar char="»"/>
              <a:defRPr sz="3400">
                <a:solidFill>
                  <a:srgbClr val="EEEAFF"/>
                </a:solidFill>
                <a:latin typeface="+mn-lt"/>
                <a:ea typeface="+mn-ea"/>
              </a:defRPr>
            </a:lvl9pPr>
          </a:lstStyle>
          <a:p>
            <a:pPr algn="ctr">
              <a:spcBef>
                <a:spcPct val="0"/>
              </a:spcBef>
              <a:buClr>
                <a:srgbClr val="76B6F2"/>
              </a:buClr>
              <a:defRPr/>
            </a:pPr>
            <a:r>
              <a:rPr lang="en-US" altLang="zh-CN" sz="1800" b="1" kern="0">
                <a:solidFill>
                  <a:srgbClr val="FF0000"/>
                </a:solidFill>
                <a:latin typeface="Arial" panose="020B0604020202020204" pitchFamily="34" charset="0"/>
                <a:cs typeface="Arial" panose="020B0604020202020204" pitchFamily="34" charset="0"/>
              </a:rPr>
              <a:t>Chang Han</a:t>
            </a:r>
            <a:r>
              <a:rPr lang="en-GB" altLang="zh-CN" sz="1800" b="1" kern="0" baseline="30000">
                <a:solidFill>
                  <a:schemeClr val="tx1"/>
                </a:solidFill>
                <a:latin typeface="Arial" panose="020B0604020202020204" pitchFamily="34" charset="0"/>
                <a:cs typeface="Arial" panose="020B0604020202020204" pitchFamily="34" charset="0"/>
              </a:rPr>
              <a:t>1</a:t>
            </a:r>
            <a:r>
              <a:rPr lang="en-US" altLang="zh-CN" sz="1800" b="1" kern="0">
                <a:solidFill>
                  <a:prstClr val="black"/>
                </a:solidFill>
                <a:latin typeface="Arial" panose="020B0604020202020204" pitchFamily="34" charset="0"/>
                <a:cs typeface="Arial" panose="020B0604020202020204" pitchFamily="34" charset="0"/>
              </a:rPr>
              <a:t>,</a:t>
            </a:r>
            <a:r>
              <a:rPr lang="zh-CN" altLang="en-US" sz="1800" b="1" kern="0">
                <a:solidFill>
                  <a:prstClr val="black"/>
                </a:solidFill>
                <a:latin typeface="Arial" panose="020B0604020202020204" pitchFamily="34" charset="0"/>
                <a:cs typeface="Arial" panose="020B0604020202020204" pitchFamily="34" charset="0"/>
              </a:rPr>
              <a:t> </a:t>
            </a:r>
            <a:r>
              <a:rPr lang="en-US" altLang="zh-CN" sz="1800" b="1" kern="0">
                <a:solidFill>
                  <a:prstClr val="black"/>
                </a:solidFill>
                <a:latin typeface="Arial" panose="020B0604020202020204" pitchFamily="34" charset="0"/>
                <a:cs typeface="Arial" panose="020B0604020202020204" pitchFamily="34" charset="0"/>
              </a:rPr>
              <a:t>Jaemin Jo</a:t>
            </a:r>
            <a:r>
              <a:rPr lang="en-US" altLang="zh-CN" sz="1800" b="1" kern="0" baseline="30000">
                <a:solidFill>
                  <a:srgbClr val="0E0E26"/>
                </a:solidFill>
                <a:latin typeface="Arial" panose="020B0604020202020204" pitchFamily="34" charset="0"/>
                <a:cs typeface="Arial" panose="020B0604020202020204" pitchFamily="34" charset="0"/>
              </a:rPr>
              <a:t>2</a:t>
            </a:r>
            <a:r>
              <a:rPr lang="en-US" altLang="zh-CN" sz="1800" b="1" kern="0">
                <a:latin typeface="Arial" panose="020B0604020202020204" pitchFamily="34" charset="0"/>
                <a:cs typeface="Arial" panose="020B0604020202020204" pitchFamily="34" charset="0"/>
              </a:rPr>
              <a:t>, </a:t>
            </a:r>
            <a:r>
              <a:rPr lang="en-US" altLang="zh-CN" sz="1800" b="1" kern="0" err="1">
                <a:latin typeface="Arial" panose="020B0604020202020204" pitchFamily="34" charset="0"/>
                <a:cs typeface="Arial" panose="020B0604020202020204" pitchFamily="34" charset="0"/>
              </a:rPr>
              <a:t>Anyi</a:t>
            </a:r>
            <a:r>
              <a:rPr lang="en-US" altLang="zh-CN" sz="1800" b="1" kern="0">
                <a:latin typeface="Arial" panose="020B0604020202020204" pitchFamily="34" charset="0"/>
                <a:cs typeface="Arial" panose="020B0604020202020204" pitchFamily="34" charset="0"/>
              </a:rPr>
              <a:t> Li</a:t>
            </a:r>
            <a:r>
              <a:rPr lang="en-GB" altLang="zh-CN" sz="1800" b="1" kern="0" baseline="30000">
                <a:solidFill>
                  <a:srgbClr val="0E0E26"/>
                </a:solidFill>
                <a:latin typeface="Arial" panose="020B0604020202020204" pitchFamily="34" charset="0"/>
                <a:cs typeface="Arial" panose="020B0604020202020204" pitchFamily="34" charset="0"/>
              </a:rPr>
              <a:t>1</a:t>
            </a:r>
            <a:r>
              <a:rPr lang="en-US" altLang="zh-CN" sz="1800" b="1" kern="0">
                <a:latin typeface="Arial" panose="020B0604020202020204" pitchFamily="34" charset="0"/>
                <a:cs typeface="Arial" panose="020B0604020202020204" pitchFamily="34" charset="0"/>
              </a:rPr>
              <a:t>, Bongshin Lee</a:t>
            </a:r>
            <a:r>
              <a:rPr lang="en-US" altLang="zh-CN" sz="1800" b="1" kern="0" baseline="30000">
                <a:solidFill>
                  <a:srgbClr val="0E0E26"/>
                </a:solidFill>
                <a:latin typeface="Arial" panose="020B0604020202020204" pitchFamily="34" charset="0"/>
                <a:cs typeface="Arial" panose="020B0604020202020204" pitchFamily="34" charset="0"/>
              </a:rPr>
              <a:t>3</a:t>
            </a:r>
            <a:r>
              <a:rPr lang="en-US" altLang="zh-CN" sz="1800" b="1" kern="0">
                <a:latin typeface="Arial" panose="020B0604020202020204" pitchFamily="34" charset="0"/>
                <a:cs typeface="Arial" panose="020B0604020202020204" pitchFamily="34" charset="0"/>
              </a:rPr>
              <a:t>, Oliver Deussen</a:t>
            </a:r>
            <a:r>
              <a:rPr lang="en-US" altLang="zh-CN" sz="1800" b="1" kern="0" baseline="30000">
                <a:solidFill>
                  <a:srgbClr val="0E0E26"/>
                </a:solidFill>
                <a:latin typeface="Arial" panose="020B0604020202020204" pitchFamily="34" charset="0"/>
                <a:cs typeface="Arial" panose="020B0604020202020204" pitchFamily="34" charset="0"/>
              </a:rPr>
              <a:t>4</a:t>
            </a:r>
            <a:r>
              <a:rPr lang="en-US" altLang="zh-CN" sz="1800" b="1" kern="0">
                <a:latin typeface="Arial" panose="020B0604020202020204" pitchFamily="34" charset="0"/>
                <a:cs typeface="Arial" panose="020B0604020202020204" pitchFamily="34" charset="0"/>
              </a:rPr>
              <a:t>, and Yunhai Wang</a:t>
            </a:r>
            <a:r>
              <a:rPr lang="en-US" altLang="zh-CN" sz="1800" b="1" kern="0" baseline="30000">
                <a:solidFill>
                  <a:srgbClr val="0E0E26"/>
                </a:solidFill>
                <a:latin typeface="Arial" panose="020B0604020202020204" pitchFamily="34" charset="0"/>
                <a:cs typeface="Arial" panose="020B0604020202020204" pitchFamily="34" charset="0"/>
              </a:rPr>
              <a:t>1</a:t>
            </a:r>
            <a:endParaRPr lang="zh-CN" altLang="en-US" sz="1800" b="1" kern="0">
              <a:latin typeface="Arial" panose="020B0604020202020204" pitchFamily="34" charset="0"/>
              <a:cs typeface="Arial" panose="020B0604020202020204" pitchFamily="34" charset="0"/>
            </a:endParaRPr>
          </a:p>
          <a:p>
            <a:pPr>
              <a:spcBef>
                <a:spcPct val="0"/>
              </a:spcBef>
              <a:buClr>
                <a:srgbClr val="76B6F2"/>
              </a:buClr>
              <a:defRPr/>
            </a:pPr>
            <a:endParaRPr lang="en-US" altLang="zh-CN" sz="1800" kern="0">
              <a:latin typeface="Arial"/>
            </a:endParaRPr>
          </a:p>
        </p:txBody>
      </p:sp>
      <p:sp>
        <p:nvSpPr>
          <p:cNvPr id="20" name="矩形 19">
            <a:extLst>
              <a:ext uri="{FF2B5EF4-FFF2-40B4-BE49-F238E27FC236}">
                <a16:creationId xmlns:a16="http://schemas.microsoft.com/office/drawing/2014/main" id="{8028B03C-D411-9058-0B09-83210280112E}"/>
              </a:ext>
            </a:extLst>
          </p:cNvPr>
          <p:cNvSpPr/>
          <p:nvPr/>
        </p:nvSpPr>
        <p:spPr>
          <a:xfrm>
            <a:off x="2486109" y="2586126"/>
            <a:ext cx="2616403" cy="307777"/>
          </a:xfrm>
          <a:prstGeom prst="rect">
            <a:avLst/>
          </a:prstGeom>
        </p:spPr>
        <p:txBody>
          <a:bodyPr wrap="square">
            <a:spAutoFit/>
          </a:bodyPr>
          <a:lstStyle/>
          <a:p>
            <a:pPr eaLnBrk="0" fontAlgn="base" hangingPunct="0">
              <a:spcBef>
                <a:spcPct val="0"/>
              </a:spcBef>
              <a:spcAft>
                <a:spcPct val="0"/>
              </a:spcAft>
              <a:defRPr/>
            </a:pPr>
            <a:r>
              <a:rPr lang="en-US" altLang="zh-CN" sz="1400" b="1" baseline="30000">
                <a:solidFill>
                  <a:prstClr val="black"/>
                </a:solidFill>
                <a:latin typeface="Arial"/>
                <a:ea typeface="MS PGothic" panose="020B0600070205080204" pitchFamily="34" charset="-128"/>
                <a:cs typeface="Helvetica" pitchFamily="34" charset="0"/>
              </a:rPr>
              <a:t>1 </a:t>
            </a:r>
            <a:r>
              <a:rPr lang="en-US" altLang="zh-CN" sz="1400" b="1">
                <a:solidFill>
                  <a:srgbClr val="FF0000"/>
                </a:solidFill>
                <a:latin typeface="Arial"/>
                <a:ea typeface="MS PGothic" panose="020B0600070205080204" pitchFamily="34" charset="-128"/>
                <a:cs typeface="Helvetica" pitchFamily="34" charset="0"/>
              </a:rPr>
              <a:t>Shandong University</a:t>
            </a:r>
            <a:endParaRPr lang="en-US" altLang="zh-CN" sz="1400" b="1">
              <a:latin typeface="Arial"/>
              <a:ea typeface="MS PGothic" panose="020B0600070205080204" pitchFamily="34" charset="-128"/>
              <a:cs typeface="Helvetica" pitchFamily="34" charset="0"/>
            </a:endParaRPr>
          </a:p>
        </p:txBody>
      </p:sp>
      <p:sp>
        <p:nvSpPr>
          <p:cNvPr id="30" name="矩形 29">
            <a:extLst>
              <a:ext uri="{FF2B5EF4-FFF2-40B4-BE49-F238E27FC236}">
                <a16:creationId xmlns:a16="http://schemas.microsoft.com/office/drawing/2014/main" id="{B887AD64-30B6-DF0D-3BDD-1314DE41C1DF}"/>
              </a:ext>
            </a:extLst>
          </p:cNvPr>
          <p:cNvSpPr/>
          <p:nvPr/>
        </p:nvSpPr>
        <p:spPr>
          <a:xfrm>
            <a:off x="4310048" y="1890218"/>
            <a:ext cx="3571904" cy="246221"/>
          </a:xfrm>
          <a:prstGeom prst="rect">
            <a:avLst/>
          </a:prstGeom>
        </p:spPr>
        <p:txBody>
          <a:bodyPr wrap="square">
            <a:spAutoFit/>
          </a:bodyPr>
          <a:lstStyle/>
          <a:p>
            <a:pPr eaLnBrk="0" fontAlgn="base" hangingPunct="0">
              <a:spcBef>
                <a:spcPct val="0"/>
              </a:spcBef>
              <a:spcAft>
                <a:spcPct val="0"/>
              </a:spcAft>
              <a:defRPr/>
            </a:pPr>
            <a:r>
              <a:rPr lang="en-US" altLang="zh-CN" sz="1000" b="1">
                <a:latin typeface="Arial"/>
                <a:ea typeface="MS PGothic" panose="020B0600070205080204" pitchFamily="34" charset="-128"/>
                <a:cs typeface="Helvetica" pitchFamily="34" charset="0"/>
              </a:rPr>
              <a:t>  </a:t>
            </a:r>
          </a:p>
        </p:txBody>
      </p:sp>
      <p:pic>
        <p:nvPicPr>
          <p:cNvPr id="33" name="图片 32">
            <a:extLst>
              <a:ext uri="{FF2B5EF4-FFF2-40B4-BE49-F238E27FC236}">
                <a16:creationId xmlns:a16="http://schemas.microsoft.com/office/drawing/2014/main" id="{11C09DEF-A9E8-E4B7-E225-BA63180C0808}"/>
              </a:ext>
            </a:extLst>
          </p:cNvPr>
          <p:cNvPicPr>
            <a:picLocks noChangeAspect="1"/>
          </p:cNvPicPr>
          <p:nvPr/>
        </p:nvPicPr>
        <p:blipFill rotWithShape="1">
          <a:blip r:embed="rId3">
            <a:extLst>
              <a:ext uri="{28A0092B-C50C-407E-A947-70E740481C1C}">
                <a14:useLocalDpi xmlns:a14="http://schemas.microsoft.com/office/drawing/2010/main" val="0"/>
              </a:ext>
            </a:extLst>
          </a:blip>
          <a:srcRect l="4830" t="36307" b="-7020"/>
          <a:stretch/>
        </p:blipFill>
        <p:spPr>
          <a:xfrm>
            <a:off x="1857130" y="3026876"/>
            <a:ext cx="9321950" cy="4137385"/>
          </a:xfrm>
          <a:prstGeom prst="rect">
            <a:avLst/>
          </a:prstGeom>
        </p:spPr>
      </p:pic>
      <p:pic>
        <p:nvPicPr>
          <p:cNvPr id="34" name="图片 4">
            <a:extLst>
              <a:ext uri="{FF2B5EF4-FFF2-40B4-BE49-F238E27FC236}">
                <a16:creationId xmlns:a16="http://schemas.microsoft.com/office/drawing/2014/main" id="{F65F19E5-B7F1-69B9-E1BA-7F8AF4418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221" y="1871864"/>
            <a:ext cx="659014" cy="66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本框 35">
            <a:extLst>
              <a:ext uri="{FF2B5EF4-FFF2-40B4-BE49-F238E27FC236}">
                <a16:creationId xmlns:a16="http://schemas.microsoft.com/office/drawing/2014/main" id="{57A4F90D-F6E3-D459-7105-FC0501E0ABAE}"/>
              </a:ext>
            </a:extLst>
          </p:cNvPr>
          <p:cNvSpPr txBox="1"/>
          <p:nvPr/>
        </p:nvSpPr>
        <p:spPr>
          <a:xfrm>
            <a:off x="5838074" y="2592278"/>
            <a:ext cx="2526182" cy="307777"/>
          </a:xfrm>
          <a:prstGeom prst="rect">
            <a:avLst/>
          </a:prstGeom>
          <a:noFill/>
        </p:spPr>
        <p:txBody>
          <a:bodyPr wrap="square">
            <a:spAutoFit/>
          </a:bodyPr>
          <a:lstStyle/>
          <a:p>
            <a:r>
              <a:rPr lang="en-US" altLang="zh-CN" sz="1400" b="1" baseline="30000">
                <a:latin typeface="Arial"/>
                <a:ea typeface="MS PGothic" panose="020B0600070205080204" pitchFamily="34" charset="-128"/>
                <a:cs typeface="Helvetica" pitchFamily="34" charset="0"/>
              </a:rPr>
              <a:t>3 </a:t>
            </a:r>
            <a:r>
              <a:rPr lang="en-US" altLang="zh-CN" sz="1400" b="1">
                <a:latin typeface="Arial"/>
                <a:ea typeface="MS PGothic" panose="020B0600070205080204" pitchFamily="34" charset="-128"/>
                <a:cs typeface="Helvetica" pitchFamily="34" charset="0"/>
              </a:rPr>
              <a:t>Microsoft Research </a:t>
            </a:r>
            <a:endParaRPr lang="zh-CN" altLang="en-US" sz="1400"/>
          </a:p>
        </p:txBody>
      </p:sp>
      <p:sp>
        <p:nvSpPr>
          <p:cNvPr id="38" name="文本框 37">
            <a:extLst>
              <a:ext uri="{FF2B5EF4-FFF2-40B4-BE49-F238E27FC236}">
                <a16:creationId xmlns:a16="http://schemas.microsoft.com/office/drawing/2014/main" id="{D7DDC8EC-72AF-FB31-254E-AEB68A53156A}"/>
              </a:ext>
            </a:extLst>
          </p:cNvPr>
          <p:cNvSpPr txBox="1"/>
          <p:nvPr/>
        </p:nvSpPr>
        <p:spPr>
          <a:xfrm>
            <a:off x="7415680" y="2577335"/>
            <a:ext cx="2578607" cy="307777"/>
          </a:xfrm>
          <a:prstGeom prst="rect">
            <a:avLst/>
          </a:prstGeom>
          <a:noFill/>
        </p:spPr>
        <p:txBody>
          <a:bodyPr wrap="square">
            <a:spAutoFit/>
          </a:bodyPr>
          <a:lstStyle/>
          <a:p>
            <a:pPr algn="ctr" eaLnBrk="0" fontAlgn="base" hangingPunct="0">
              <a:spcBef>
                <a:spcPct val="0"/>
              </a:spcBef>
              <a:spcAft>
                <a:spcPct val="0"/>
              </a:spcAft>
              <a:defRPr/>
            </a:pPr>
            <a:r>
              <a:rPr lang="en-US" altLang="zh-CN" sz="1400" b="1" baseline="30000">
                <a:latin typeface="Arial"/>
                <a:ea typeface="MS PGothic" panose="020B0600070205080204" pitchFamily="34" charset="-128"/>
                <a:cs typeface="Helvetica" pitchFamily="34" charset="0"/>
              </a:rPr>
              <a:t>4 </a:t>
            </a:r>
            <a:r>
              <a:rPr lang="en-US" altLang="zh-CN" sz="1400" b="1">
                <a:solidFill>
                  <a:prstClr val="black"/>
                </a:solidFill>
                <a:latin typeface="Arial"/>
                <a:ea typeface="MS PGothic" panose="020B0600070205080204" pitchFamily="34" charset="-128"/>
                <a:cs typeface="Helvetica" pitchFamily="34" charset="0"/>
              </a:rPr>
              <a:t>Konstanz University</a:t>
            </a:r>
          </a:p>
        </p:txBody>
      </p:sp>
      <p:sp>
        <p:nvSpPr>
          <p:cNvPr id="40" name="文本框 39">
            <a:extLst>
              <a:ext uri="{FF2B5EF4-FFF2-40B4-BE49-F238E27FC236}">
                <a16:creationId xmlns:a16="http://schemas.microsoft.com/office/drawing/2014/main" id="{30029B0A-19B6-EE95-A8B3-CA273C5B2F48}"/>
              </a:ext>
            </a:extLst>
          </p:cNvPr>
          <p:cNvSpPr txBox="1"/>
          <p:nvPr/>
        </p:nvSpPr>
        <p:spPr>
          <a:xfrm>
            <a:off x="4386458" y="2577568"/>
            <a:ext cx="1563729" cy="461665"/>
          </a:xfrm>
          <a:prstGeom prst="rect">
            <a:avLst/>
          </a:prstGeom>
          <a:noFill/>
        </p:spPr>
        <p:txBody>
          <a:bodyPr wrap="square">
            <a:spAutoFit/>
          </a:bodyPr>
          <a:lstStyle/>
          <a:p>
            <a:pPr algn="ctr"/>
            <a:r>
              <a:rPr lang="en-US" altLang="zh-CN" sz="1200" b="1" baseline="30000">
                <a:latin typeface="Arial"/>
                <a:ea typeface="MS PGothic" panose="020B0600070205080204" pitchFamily="34" charset="-128"/>
                <a:cs typeface="Helvetica" pitchFamily="34" charset="0"/>
              </a:rPr>
              <a:t>2 </a:t>
            </a:r>
            <a:r>
              <a:rPr lang="en-US" altLang="zh-CN" sz="1200" b="1">
                <a:latin typeface="Arial"/>
                <a:ea typeface="MS PGothic" panose="020B0600070205080204" pitchFamily="34" charset="-128"/>
                <a:cs typeface="Helvetica" pitchFamily="34" charset="0"/>
              </a:rPr>
              <a:t>Sungkyunkwan </a:t>
            </a:r>
          </a:p>
          <a:p>
            <a:pPr algn="ctr"/>
            <a:r>
              <a:rPr lang="en-US" altLang="zh-CN" sz="1200" b="1">
                <a:latin typeface="Arial"/>
                <a:ea typeface="MS PGothic" panose="020B0600070205080204" pitchFamily="34" charset="-128"/>
                <a:cs typeface="Helvetica" pitchFamily="34" charset="0"/>
              </a:rPr>
              <a:t>University</a:t>
            </a:r>
            <a:endParaRPr lang="zh-CN" altLang="en-US" sz="1200"/>
          </a:p>
        </p:txBody>
      </p:sp>
      <p:pic>
        <p:nvPicPr>
          <p:cNvPr id="41" name="Picture 2" descr="成均館大學- 維基百科，自由的百科全書">
            <a:extLst>
              <a:ext uri="{FF2B5EF4-FFF2-40B4-BE49-F238E27FC236}">
                <a16:creationId xmlns:a16="http://schemas.microsoft.com/office/drawing/2014/main" id="{32C487DF-DB7E-A468-0751-5E9351E260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59" t="12972" r="14296"/>
          <a:stretch/>
        </p:blipFill>
        <p:spPr bwMode="auto">
          <a:xfrm>
            <a:off x="4693975" y="1871865"/>
            <a:ext cx="797741" cy="788456"/>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a:extLst>
              <a:ext uri="{FF2B5EF4-FFF2-40B4-BE49-F238E27FC236}">
                <a16:creationId xmlns:a16="http://schemas.microsoft.com/office/drawing/2014/main" id="{8B5A7A5F-E92E-EA73-B4E5-C48CB67FC351}"/>
              </a:ext>
            </a:extLst>
          </p:cNvPr>
          <p:cNvPicPr>
            <a:picLocks noChangeAspect="1"/>
          </p:cNvPicPr>
          <p:nvPr/>
        </p:nvPicPr>
        <p:blipFill rotWithShape="1">
          <a:blip r:embed="rId6"/>
          <a:srcRect t="-1" r="76132" b="-10784"/>
          <a:stretch/>
        </p:blipFill>
        <p:spPr>
          <a:xfrm>
            <a:off x="6474669" y="1871864"/>
            <a:ext cx="724200" cy="705471"/>
          </a:xfrm>
          <a:prstGeom prst="rect">
            <a:avLst/>
          </a:prstGeom>
        </p:spPr>
      </p:pic>
      <p:pic>
        <p:nvPicPr>
          <p:cNvPr id="43" name="图片 8">
            <a:extLst>
              <a:ext uri="{FF2B5EF4-FFF2-40B4-BE49-F238E27FC236}">
                <a16:creationId xmlns:a16="http://schemas.microsoft.com/office/drawing/2014/main" id="{19986A02-ADFE-1876-6A9E-B78E7B7D87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7156" y="1829027"/>
            <a:ext cx="728981" cy="71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47">
            <a:extLst>
              <a:ext uri="{FF2B5EF4-FFF2-40B4-BE49-F238E27FC236}">
                <a16:creationId xmlns:a16="http://schemas.microsoft.com/office/drawing/2014/main" id="{AE6F09B2-DAF4-6B21-5E37-632AF995C999}"/>
              </a:ext>
            </a:extLst>
          </p:cNvPr>
          <p:cNvSpPr txBox="1"/>
          <p:nvPr/>
        </p:nvSpPr>
        <p:spPr>
          <a:xfrm>
            <a:off x="684990" y="4371795"/>
            <a:ext cx="400385" cy="646331"/>
          </a:xfrm>
          <a:prstGeom prst="rect">
            <a:avLst/>
          </a:prstGeom>
          <a:noFill/>
        </p:spPr>
        <p:txBody>
          <a:bodyPr wrap="square" rtlCol="0">
            <a:spAutoFit/>
          </a:bodyPr>
          <a:lstStyle/>
          <a:p>
            <a:r>
              <a:rPr lang="en-US" altLang="zh-CN" sz="3600" i="1">
                <a:solidFill>
                  <a:srgbClr val="0070C0"/>
                </a:solidFill>
                <a:latin typeface="Arial" panose="020B0604020202020204" pitchFamily="34" charset="0"/>
                <a:cs typeface="Arial" panose="020B0604020202020204" pitchFamily="34" charset="0"/>
              </a:rPr>
              <a:t>t</a:t>
            </a:r>
            <a:endParaRPr lang="zh-CN" altLang="en-US" sz="3600" i="1">
              <a:solidFill>
                <a:srgbClr val="0070C0"/>
              </a:solidFill>
              <a:latin typeface="Arial" panose="020B0604020202020204" pitchFamily="34" charset="0"/>
              <a:cs typeface="Arial" panose="020B0604020202020204" pitchFamily="34" charset="0"/>
            </a:endParaRPr>
          </a:p>
        </p:txBody>
      </p:sp>
      <p:sp>
        <p:nvSpPr>
          <p:cNvPr id="49" name="箭头: 下 48">
            <a:extLst>
              <a:ext uri="{FF2B5EF4-FFF2-40B4-BE49-F238E27FC236}">
                <a16:creationId xmlns:a16="http://schemas.microsoft.com/office/drawing/2014/main" id="{E7D56DD7-E289-E9E5-6784-C4D3199F1C3F}"/>
              </a:ext>
            </a:extLst>
          </p:cNvPr>
          <p:cNvSpPr/>
          <p:nvPr/>
        </p:nvSpPr>
        <p:spPr>
          <a:xfrm>
            <a:off x="1147854" y="4327615"/>
            <a:ext cx="446605" cy="858321"/>
          </a:xfrm>
          <a:prstGeom prst="downArrow">
            <a:avLst>
              <a:gd name="adj1" fmla="val 41244"/>
              <a:gd name="adj2" fmla="val 62926"/>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27B0F00-823E-4334-9369-E0434382EF86}"/>
              </a:ext>
            </a:extLst>
          </p:cNvPr>
          <p:cNvSpPr txBox="1"/>
          <p:nvPr/>
        </p:nvSpPr>
        <p:spPr>
          <a:xfrm>
            <a:off x="1085375" y="97191"/>
            <a:ext cx="10020545" cy="1323439"/>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Arial" panose="020B0604020202020204" pitchFamily="34" charset="0"/>
              </a:rPr>
              <a:t>通过基于面积的层次配对实现稳定和均衡的时序矩形树图</a:t>
            </a:r>
            <a:endParaRPr kumimoji="0" lang="en-US" altLang="zh-CN" sz="4000" b="0" i="0" u="none" strike="noStrike" kern="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Arial" panose="020B0604020202020204" pitchFamily="34" charset="0"/>
            </a:endParaRPr>
          </a:p>
        </p:txBody>
      </p:sp>
    </p:spTree>
    <p:extLst>
      <p:ext uri="{BB962C8B-B14F-4D97-AF65-F5344CB8AC3E}">
        <p14:creationId xmlns:p14="http://schemas.microsoft.com/office/powerpoint/2010/main" val="53289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250"/>
                                        <p:tgtEl>
                                          <p:spTgt spid="17"/>
                                        </p:tgtEl>
                                        <p:attrNameLst>
                                          <p:attrName>ppt_x</p:attrName>
                                        </p:attrNameLst>
                                      </p:cBhvr>
                                      <p:tavLst>
                                        <p:tav tm="0">
                                          <p:val>
                                            <p:strVal val="ppt_x"/>
                                          </p:val>
                                        </p:tav>
                                        <p:tav tm="100000">
                                          <p:val>
                                            <p:strVal val="ppt_x"/>
                                          </p:val>
                                        </p:tav>
                                      </p:tavLst>
                                    </p:anim>
                                    <p:anim calcmode="lin" valueType="num">
                                      <p:cBhvr additive="base">
                                        <p:cTn id="7" dur="250"/>
                                        <p:tgtEl>
                                          <p:spTgt spid="17"/>
                                        </p:tgtEl>
                                        <p:attrNameLst>
                                          <p:attrName>ppt_y</p:attrName>
                                        </p:attrNameLst>
                                      </p:cBhvr>
                                      <p:tavLst>
                                        <p:tav tm="0">
                                          <p:val>
                                            <p:strVal val="ppt_y"/>
                                          </p:val>
                                        </p:tav>
                                        <p:tav tm="100000">
                                          <p:val>
                                            <p:strVal val="0-ppt_h/2"/>
                                          </p:val>
                                        </p:tav>
                                      </p:tavLst>
                                    </p:anim>
                                    <p:set>
                                      <p:cBhvr>
                                        <p:cTn id="8" dur="1" fill="hold">
                                          <p:stCondLst>
                                            <p:cond delay="249"/>
                                          </p:stCondLst>
                                        </p:cTn>
                                        <p:tgtEl>
                                          <p:spTgt spid="17"/>
                                        </p:tgtEl>
                                        <p:attrNameLst>
                                          <p:attrName>style.visibility</p:attrName>
                                        </p:attrNameLst>
                                      </p:cBhvr>
                                      <p:to>
                                        <p:strVal val="hidden"/>
                                      </p:to>
                                    </p:set>
                                  </p:childTnLst>
                                </p:cTn>
                              </p:par>
                            </p:childTnLst>
                          </p:cTn>
                        </p:par>
                        <p:par>
                          <p:cTn id="9" fill="hold">
                            <p:stCondLst>
                              <p:cond delay="250"/>
                            </p:stCondLst>
                            <p:childTnLst>
                              <p:par>
                                <p:cTn id="10" presetID="42"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Graph Visualization">
            <a:extLst>
              <a:ext uri="{FF2B5EF4-FFF2-40B4-BE49-F238E27FC236}">
                <a16:creationId xmlns:a16="http://schemas.microsoft.com/office/drawing/2014/main" id="{EC66E1E0-9FAB-4591-A8A1-718F25DEFC73}"/>
              </a:ext>
            </a:extLst>
          </p:cNvPr>
          <p:cNvSpPr>
            <a:spLocks noGrp="1"/>
          </p:cNvSpPr>
          <p:nvPr>
            <p:ph type="title" idx="4294967295"/>
          </p:nvPr>
        </p:nvSpPr>
        <p:spPr bwMode="auto">
          <a:xfrm>
            <a:off x="332835" y="304757"/>
            <a:ext cx="11366500" cy="7674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Related Work</a:t>
            </a:r>
            <a:endParaRPr lang="zh-CN" altLang="zh-CN">
              <a:solidFill>
                <a:srgbClr val="C00000"/>
              </a:solidFill>
              <a:latin typeface="Arial" panose="020B0604020202020204" pitchFamily="34" charset="0"/>
              <a:cs typeface="Arial" panose="020B0604020202020204" pitchFamily="34" charset="0"/>
            </a:endParaRPr>
          </a:p>
        </p:txBody>
      </p:sp>
      <p:sp>
        <p:nvSpPr>
          <p:cNvPr id="3" name="Rectangle 1" descr="Introduction…">
            <a:extLst>
              <a:ext uri="{FF2B5EF4-FFF2-40B4-BE49-F238E27FC236}">
                <a16:creationId xmlns:a16="http://schemas.microsoft.com/office/drawing/2014/main" id="{E5FD1368-D154-EE7B-47B6-B8224068A782}"/>
              </a:ext>
            </a:extLst>
          </p:cNvPr>
          <p:cNvSpPr txBox="1">
            <a:spLocks/>
          </p:cNvSpPr>
          <p:nvPr/>
        </p:nvSpPr>
        <p:spPr bwMode="auto">
          <a:xfrm>
            <a:off x="433704" y="1206499"/>
            <a:ext cx="7995253" cy="49729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Slice and Dice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Squarified</a:t>
            </a:r>
          </a:p>
          <a:p>
            <a:pPr>
              <a:lnSpc>
                <a:spcPct val="100000"/>
              </a:lnSpc>
              <a:spcBef>
                <a:spcPts val="600"/>
              </a:spcBef>
              <a:buClr>
                <a:srgbClr val="BE0204"/>
              </a:buClr>
              <a:buFontTx/>
              <a:buChar char="•"/>
            </a:pPr>
            <a:r>
              <a:rPr lang="en-US" altLang="zh-CN">
                <a:solidFill>
                  <a:srgbClr val="7E9FE3"/>
                </a:solidFill>
                <a:latin typeface="Arial" panose="020B0604020202020204" pitchFamily="34" charset="0"/>
                <a:cs typeface="Arial" panose="020B0604020202020204" pitchFamily="34" charset="0"/>
              </a:rPr>
              <a:t>Approximation</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Pivot by middle/split/split size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Strip</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Spiral</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Hilbert / Moore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Local Moves</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GIT</a:t>
            </a:r>
            <a:endParaRPr lang="zh-CN" altLang="zh-CN">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711FDCE7-79A4-540B-BDB3-EC307BCFD357}"/>
              </a:ext>
            </a:extLst>
          </p:cNvPr>
          <p:cNvSpPr txBox="1"/>
          <p:nvPr/>
        </p:nvSpPr>
        <p:spPr>
          <a:xfrm>
            <a:off x="6441818" y="2081375"/>
            <a:ext cx="3454792" cy="369332"/>
          </a:xfrm>
          <a:prstGeom prst="rect">
            <a:avLst/>
          </a:prstGeom>
          <a:noFill/>
        </p:spPr>
        <p:txBody>
          <a:bodyPr wrap="none" rtlCol="0">
            <a:spAutoFit/>
          </a:bodyPr>
          <a:lstStyle/>
          <a:p>
            <a:r>
              <a:rPr lang="en-US" altLang="zh-CN">
                <a:latin typeface="Arial" panose="020B0604020202020204" pitchFamily="34" charset="0"/>
                <a:cs typeface="Arial" panose="020B0604020202020204" pitchFamily="34" charset="0"/>
              </a:rPr>
              <a:t>Example made by </a:t>
            </a:r>
            <a:r>
              <a:rPr lang="en-US" altLang="zh-CN" i="1">
                <a:latin typeface="Arial" panose="020B0604020202020204" pitchFamily="34" charset="0"/>
                <a:cs typeface="Arial" panose="020B0604020202020204" pitchFamily="34" charset="0"/>
              </a:rPr>
              <a:t>Max Sondag </a:t>
            </a:r>
            <a:endParaRPr lang="zh-CN" altLang="en-US" i="1">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BF51BA17-304E-CA7F-8126-CC848F144D7C}"/>
              </a:ext>
            </a:extLst>
          </p:cNvPr>
          <p:cNvPicPr>
            <a:picLocks noChangeAspect="1"/>
          </p:cNvPicPr>
          <p:nvPr/>
        </p:nvPicPr>
        <p:blipFill>
          <a:blip r:embed="rId3"/>
          <a:stretch>
            <a:fillRect/>
          </a:stretch>
        </p:blipFill>
        <p:spPr>
          <a:xfrm>
            <a:off x="6441818" y="2450707"/>
            <a:ext cx="4676295" cy="3887010"/>
          </a:xfrm>
          <a:prstGeom prst="rect">
            <a:avLst/>
          </a:prstGeom>
        </p:spPr>
      </p:pic>
      <p:sp>
        <p:nvSpPr>
          <p:cNvPr id="8" name="灯片编号占位符 3">
            <a:extLst>
              <a:ext uri="{FF2B5EF4-FFF2-40B4-BE49-F238E27FC236}">
                <a16:creationId xmlns:a16="http://schemas.microsoft.com/office/drawing/2014/main" id="{BF88EE19-69EC-C740-18E7-058711BC371D}"/>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EC0364-EED2-479F-9FC0-3C637C2ED495}" type="slidenum">
              <a:rPr lang="zh-CN" altLang="zh-CN" smtClean="0"/>
              <a:pPr/>
              <a:t>10</a:t>
            </a:fld>
            <a:endParaRPr lang="zh-CN" altLang="zh-CN"/>
          </a:p>
        </p:txBody>
      </p:sp>
    </p:spTree>
    <p:extLst>
      <p:ext uri="{BB962C8B-B14F-4D97-AF65-F5344CB8AC3E}">
        <p14:creationId xmlns:p14="http://schemas.microsoft.com/office/powerpoint/2010/main" val="12143868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Graph Visualization">
            <a:extLst>
              <a:ext uri="{FF2B5EF4-FFF2-40B4-BE49-F238E27FC236}">
                <a16:creationId xmlns:a16="http://schemas.microsoft.com/office/drawing/2014/main" id="{EC66E1E0-9FAB-4591-A8A1-718F25DEFC73}"/>
              </a:ext>
            </a:extLst>
          </p:cNvPr>
          <p:cNvSpPr>
            <a:spLocks noGrp="1"/>
          </p:cNvSpPr>
          <p:nvPr>
            <p:ph type="title" idx="4294967295"/>
          </p:nvPr>
        </p:nvSpPr>
        <p:spPr bwMode="auto">
          <a:xfrm>
            <a:off x="332835" y="304757"/>
            <a:ext cx="11366500" cy="7674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Related Work</a:t>
            </a:r>
            <a:endParaRPr lang="zh-CN" altLang="zh-CN">
              <a:solidFill>
                <a:srgbClr val="C00000"/>
              </a:solidFill>
              <a:latin typeface="Arial" panose="020B0604020202020204" pitchFamily="34" charset="0"/>
              <a:cs typeface="Arial" panose="020B0604020202020204" pitchFamily="34" charset="0"/>
            </a:endParaRPr>
          </a:p>
        </p:txBody>
      </p:sp>
      <p:sp>
        <p:nvSpPr>
          <p:cNvPr id="3" name="Rectangle 1" descr="Introduction…">
            <a:extLst>
              <a:ext uri="{FF2B5EF4-FFF2-40B4-BE49-F238E27FC236}">
                <a16:creationId xmlns:a16="http://schemas.microsoft.com/office/drawing/2014/main" id="{E5FD1368-D154-EE7B-47B6-B8224068A782}"/>
              </a:ext>
            </a:extLst>
          </p:cNvPr>
          <p:cNvSpPr txBox="1">
            <a:spLocks/>
          </p:cNvSpPr>
          <p:nvPr/>
        </p:nvSpPr>
        <p:spPr bwMode="auto">
          <a:xfrm>
            <a:off x="433704" y="1206499"/>
            <a:ext cx="7995253" cy="49729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Slice and Dice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Squarified</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Approximation</a:t>
            </a:r>
          </a:p>
          <a:p>
            <a:pPr>
              <a:lnSpc>
                <a:spcPct val="100000"/>
              </a:lnSpc>
              <a:spcBef>
                <a:spcPts val="600"/>
              </a:spcBef>
              <a:buClr>
                <a:srgbClr val="BE0204"/>
              </a:buClr>
              <a:buFontTx/>
              <a:buChar char="•"/>
            </a:pPr>
            <a:r>
              <a:rPr lang="en-US" altLang="zh-CN">
                <a:solidFill>
                  <a:srgbClr val="7E9FE3"/>
                </a:solidFill>
                <a:latin typeface="Arial" panose="020B0604020202020204" pitchFamily="34" charset="0"/>
                <a:cs typeface="Arial" panose="020B0604020202020204" pitchFamily="34" charset="0"/>
              </a:rPr>
              <a:t>Pivot by middle/split/split size</a:t>
            </a:r>
          </a:p>
          <a:p>
            <a:pPr>
              <a:lnSpc>
                <a:spcPct val="100000"/>
              </a:lnSpc>
              <a:spcBef>
                <a:spcPts val="600"/>
              </a:spcBef>
              <a:buClr>
                <a:srgbClr val="BE0204"/>
              </a:buClr>
              <a:buFontTx/>
              <a:buChar char="•"/>
            </a:pPr>
            <a:r>
              <a:rPr lang="en-US" altLang="zh-CN">
                <a:solidFill>
                  <a:srgbClr val="7E9FE3"/>
                </a:solidFill>
                <a:latin typeface="Arial" panose="020B0604020202020204" pitchFamily="34" charset="0"/>
                <a:cs typeface="Arial" panose="020B0604020202020204" pitchFamily="34" charset="0"/>
              </a:rPr>
              <a:t>Strip</a:t>
            </a:r>
          </a:p>
          <a:p>
            <a:pPr>
              <a:lnSpc>
                <a:spcPct val="100000"/>
              </a:lnSpc>
              <a:spcBef>
                <a:spcPts val="600"/>
              </a:spcBef>
              <a:buClr>
                <a:srgbClr val="BE0204"/>
              </a:buClr>
              <a:buFontTx/>
              <a:buChar char="•"/>
            </a:pPr>
            <a:r>
              <a:rPr lang="en-US" altLang="zh-CN">
                <a:solidFill>
                  <a:srgbClr val="7E9FE3"/>
                </a:solidFill>
                <a:latin typeface="Arial" panose="020B0604020202020204" pitchFamily="34" charset="0"/>
                <a:cs typeface="Arial" panose="020B0604020202020204" pitchFamily="34" charset="0"/>
              </a:rPr>
              <a:t>Spiral</a:t>
            </a:r>
          </a:p>
          <a:p>
            <a:pPr>
              <a:lnSpc>
                <a:spcPct val="100000"/>
              </a:lnSpc>
              <a:spcBef>
                <a:spcPts val="600"/>
              </a:spcBef>
              <a:buClr>
                <a:srgbClr val="BE0204"/>
              </a:buClr>
              <a:buFontTx/>
              <a:buChar char="•"/>
            </a:pPr>
            <a:r>
              <a:rPr lang="en-US" altLang="zh-CN">
                <a:solidFill>
                  <a:srgbClr val="7E9FE3"/>
                </a:solidFill>
                <a:latin typeface="Arial" panose="020B0604020202020204" pitchFamily="34" charset="0"/>
                <a:cs typeface="Arial" panose="020B0604020202020204" pitchFamily="34" charset="0"/>
              </a:rPr>
              <a:t>Hilbert / Moore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Local Moves</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GIT</a:t>
            </a:r>
            <a:endParaRPr lang="zh-CN" altLang="zh-CN">
              <a:latin typeface="Arial" panose="020B0604020202020204" pitchFamily="34" charset="0"/>
              <a:cs typeface="Arial" panose="020B0604020202020204" pitchFamily="34" charset="0"/>
            </a:endParaRPr>
          </a:p>
        </p:txBody>
      </p:sp>
      <p:sp>
        <p:nvSpPr>
          <p:cNvPr id="6" name="Google Shape;140;p29">
            <a:extLst>
              <a:ext uri="{FF2B5EF4-FFF2-40B4-BE49-F238E27FC236}">
                <a16:creationId xmlns:a16="http://schemas.microsoft.com/office/drawing/2014/main" id="{CC118816-F652-F1BB-CF61-FBA9B0A72784}"/>
              </a:ext>
            </a:extLst>
          </p:cNvPr>
          <p:cNvSpPr/>
          <p:nvPr/>
        </p:nvSpPr>
        <p:spPr>
          <a:xfrm flipH="1">
            <a:off x="5380620" y="2885392"/>
            <a:ext cx="410458" cy="2016492"/>
          </a:xfrm>
          <a:prstGeom prst="leftBrace">
            <a:avLst>
              <a:gd name="adj1" fmla="val 50000"/>
              <a:gd name="adj2" fmla="val 50000"/>
            </a:avLst>
          </a:prstGeom>
          <a:noFill/>
          <a:ln w="38100" cap="flat" cmpd="sng">
            <a:solidFill>
              <a:srgbClr val="7E9FE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文本框 9">
            <a:extLst>
              <a:ext uri="{FF2B5EF4-FFF2-40B4-BE49-F238E27FC236}">
                <a16:creationId xmlns:a16="http://schemas.microsoft.com/office/drawing/2014/main" id="{998D981D-D5E4-4825-98F5-C679ED58C09E}"/>
              </a:ext>
            </a:extLst>
          </p:cNvPr>
          <p:cNvSpPr txBox="1"/>
          <p:nvPr/>
        </p:nvSpPr>
        <p:spPr>
          <a:xfrm>
            <a:off x="3581400" y="2006481"/>
            <a:ext cx="3529263" cy="523220"/>
          </a:xfrm>
          <a:prstGeom prst="rect">
            <a:avLst/>
          </a:prstGeom>
          <a:noFill/>
        </p:spPr>
        <p:txBody>
          <a:bodyPr wrap="square">
            <a:spAutoFit/>
          </a:bodyPr>
          <a:lstStyle/>
          <a:p>
            <a:r>
              <a:rPr lang="en-US" altLang="zh-CN" sz="2800">
                <a:solidFill>
                  <a:srgbClr val="7E9FE3"/>
                </a:solidFill>
                <a:latin typeface="Arial" panose="020B0604020202020204" pitchFamily="34" charset="0"/>
                <a:cs typeface="Arial" panose="020B0604020202020204" pitchFamily="34" charset="0"/>
              </a:rPr>
              <a:t>Ordered Treemaps</a:t>
            </a:r>
          </a:p>
        </p:txBody>
      </p:sp>
      <p:sp>
        <p:nvSpPr>
          <p:cNvPr id="12" name="灯片编号占位符 3">
            <a:extLst>
              <a:ext uri="{FF2B5EF4-FFF2-40B4-BE49-F238E27FC236}">
                <a16:creationId xmlns:a16="http://schemas.microsoft.com/office/drawing/2014/main" id="{59383682-3DB4-5226-3C11-902F8320D1C5}"/>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EC0364-EED2-479F-9FC0-3C637C2ED495}" type="slidenum">
              <a:rPr lang="zh-CN" altLang="zh-CN" smtClean="0"/>
              <a:pPr/>
              <a:t>11</a:t>
            </a:fld>
            <a:endParaRPr lang="zh-CN" altLang="zh-CN"/>
          </a:p>
        </p:txBody>
      </p:sp>
      <p:pic>
        <p:nvPicPr>
          <p:cNvPr id="4" name="图片 3">
            <a:extLst>
              <a:ext uri="{FF2B5EF4-FFF2-40B4-BE49-F238E27FC236}">
                <a16:creationId xmlns:a16="http://schemas.microsoft.com/office/drawing/2014/main" id="{6E2CBEC4-AC26-FB32-E3CB-C792E831985B}"/>
              </a:ext>
            </a:extLst>
          </p:cNvPr>
          <p:cNvPicPr>
            <a:picLocks noChangeAspect="1"/>
          </p:cNvPicPr>
          <p:nvPr/>
        </p:nvPicPr>
        <p:blipFill>
          <a:blip r:embed="rId3"/>
          <a:stretch>
            <a:fillRect/>
          </a:stretch>
        </p:blipFill>
        <p:spPr>
          <a:xfrm>
            <a:off x="7110663" y="3329683"/>
            <a:ext cx="3524431" cy="2889398"/>
          </a:xfrm>
          <a:prstGeom prst="rect">
            <a:avLst/>
          </a:prstGeom>
        </p:spPr>
      </p:pic>
      <p:sp>
        <p:nvSpPr>
          <p:cNvPr id="9" name="文本框 8">
            <a:extLst>
              <a:ext uri="{FF2B5EF4-FFF2-40B4-BE49-F238E27FC236}">
                <a16:creationId xmlns:a16="http://schemas.microsoft.com/office/drawing/2014/main" id="{56A2125D-809C-F5EC-3916-A2D96176A41C}"/>
              </a:ext>
            </a:extLst>
          </p:cNvPr>
          <p:cNvSpPr txBox="1"/>
          <p:nvPr/>
        </p:nvSpPr>
        <p:spPr>
          <a:xfrm>
            <a:off x="7245868" y="2981559"/>
            <a:ext cx="3454792" cy="369332"/>
          </a:xfrm>
          <a:prstGeom prst="rect">
            <a:avLst/>
          </a:prstGeom>
          <a:noFill/>
        </p:spPr>
        <p:txBody>
          <a:bodyPr wrap="none" rtlCol="0">
            <a:spAutoFit/>
          </a:bodyPr>
          <a:lstStyle/>
          <a:p>
            <a:r>
              <a:rPr lang="en-US" altLang="zh-CN">
                <a:latin typeface="Arial" panose="020B0604020202020204" pitchFamily="34" charset="0"/>
                <a:cs typeface="Arial" panose="020B0604020202020204" pitchFamily="34" charset="0"/>
              </a:rPr>
              <a:t>Example made by </a:t>
            </a:r>
            <a:r>
              <a:rPr lang="en-US" altLang="zh-CN" i="1">
                <a:latin typeface="Arial" panose="020B0604020202020204" pitchFamily="34" charset="0"/>
                <a:cs typeface="Arial" panose="020B0604020202020204" pitchFamily="34" charset="0"/>
              </a:rPr>
              <a:t>Max Sondag </a:t>
            </a:r>
            <a:endParaRPr lang="zh-CN" altLang="en-US"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695832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Graph Visualization">
            <a:extLst>
              <a:ext uri="{FF2B5EF4-FFF2-40B4-BE49-F238E27FC236}">
                <a16:creationId xmlns:a16="http://schemas.microsoft.com/office/drawing/2014/main" id="{EC66E1E0-9FAB-4591-A8A1-718F25DEFC73}"/>
              </a:ext>
            </a:extLst>
          </p:cNvPr>
          <p:cNvSpPr>
            <a:spLocks noGrp="1"/>
          </p:cNvSpPr>
          <p:nvPr>
            <p:ph type="title" idx="4294967295"/>
          </p:nvPr>
        </p:nvSpPr>
        <p:spPr bwMode="auto">
          <a:xfrm>
            <a:off x="332835" y="304757"/>
            <a:ext cx="11366500" cy="7674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Related Work</a:t>
            </a:r>
            <a:endParaRPr lang="zh-CN" altLang="zh-CN">
              <a:solidFill>
                <a:srgbClr val="C00000"/>
              </a:solidFill>
              <a:latin typeface="Arial" panose="020B0604020202020204" pitchFamily="34" charset="0"/>
              <a:cs typeface="Arial" panose="020B0604020202020204" pitchFamily="34" charset="0"/>
            </a:endParaRPr>
          </a:p>
        </p:txBody>
      </p:sp>
      <p:sp>
        <p:nvSpPr>
          <p:cNvPr id="3" name="Rectangle 1" descr="Introduction…">
            <a:extLst>
              <a:ext uri="{FF2B5EF4-FFF2-40B4-BE49-F238E27FC236}">
                <a16:creationId xmlns:a16="http://schemas.microsoft.com/office/drawing/2014/main" id="{E5FD1368-D154-EE7B-47B6-B8224068A782}"/>
              </a:ext>
            </a:extLst>
          </p:cNvPr>
          <p:cNvSpPr txBox="1">
            <a:spLocks/>
          </p:cNvSpPr>
          <p:nvPr/>
        </p:nvSpPr>
        <p:spPr bwMode="auto">
          <a:xfrm>
            <a:off x="433704" y="1206499"/>
            <a:ext cx="8979803" cy="49729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Local Moves</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GIT</a:t>
            </a:r>
          </a:p>
          <a:p>
            <a:pPr marL="0" indent="0">
              <a:lnSpc>
                <a:spcPct val="100000"/>
              </a:lnSpc>
              <a:spcBef>
                <a:spcPts val="600"/>
              </a:spcBef>
              <a:buClr>
                <a:srgbClr val="BE0204"/>
              </a:buClr>
              <a:buNone/>
            </a:pPr>
            <a:endParaRPr lang="en-US" altLang="zh-CN" sz="90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C9AF4F85-14B5-D7E9-E0B0-0FDC1B7CE113}"/>
              </a:ext>
            </a:extLst>
          </p:cNvPr>
          <p:cNvSpPr txBox="1"/>
          <p:nvPr/>
        </p:nvSpPr>
        <p:spPr>
          <a:xfrm>
            <a:off x="433705" y="2380467"/>
            <a:ext cx="8979802" cy="103105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BE0204"/>
              </a:buClr>
              <a:buSzTx/>
              <a:buFontTx/>
              <a:buNone/>
              <a:tabLst/>
              <a:defRPr/>
            </a:pPr>
            <a:r>
              <a:rPr kumimoji="0" lang="en-US" altLang="zh-CN" sz="2800" b="0" i="0" u="none" strike="noStrike" kern="1200" cap="none" spc="0" normalizeH="0" baseline="0" noProof="0">
                <a:ln>
                  <a:noFill/>
                </a:ln>
                <a:effectLst/>
                <a:uLnTx/>
                <a:uFillTx/>
                <a:latin typeface="Arial" panose="020B0604020202020204" pitchFamily="34" charset="0"/>
                <a:ea typeface="等线" panose="02010600030101010101" pitchFamily="2" charset="-122"/>
                <a:cs typeface="Arial" panose="020B0604020202020204" pitchFamily="34" charset="0"/>
              </a:rPr>
              <a:t>State-aware Treemaps</a:t>
            </a:r>
          </a:p>
          <a:p>
            <a:pPr marL="0" marR="0" lvl="0" indent="0" algn="l" defTabSz="914400" rtl="0" eaLnBrk="1" fontAlgn="auto" latinLnBrk="0" hangingPunct="1">
              <a:lnSpc>
                <a:spcPct val="100000"/>
              </a:lnSpc>
              <a:spcBef>
                <a:spcPts val="600"/>
              </a:spcBef>
              <a:spcAft>
                <a:spcPts val="0"/>
              </a:spcAft>
              <a:buClr>
                <a:srgbClr val="BE0204"/>
              </a:buClr>
              <a:buSzTx/>
              <a:buFontTx/>
              <a:buNone/>
              <a:tabLst/>
              <a:defRPr/>
            </a:pPr>
            <a:r>
              <a:rPr kumimoji="0" lang="en-US" altLang="zh-CN" sz="2800" b="0" i="0" u="none" strike="noStrike" kern="1200" cap="none" spc="0" normalizeH="0" baseline="0" noProof="0">
                <a:ln>
                  <a:noFill/>
                </a:ln>
                <a:solidFill>
                  <a:srgbClr val="7E9FE3"/>
                </a:solidFill>
                <a:effectLst/>
                <a:uLnTx/>
                <a:uFillTx/>
                <a:latin typeface="Arial" panose="020B0604020202020204" pitchFamily="34" charset="0"/>
                <a:ea typeface="等线" panose="02010600030101010101" pitchFamily="2" charset="-122"/>
                <a:cs typeface="Arial" panose="020B0604020202020204" pitchFamily="34" charset="0"/>
              </a:rPr>
              <a:t>Reuse</a:t>
            </a:r>
            <a:r>
              <a:rPr kumimoji="0" lang="en-US" altLang="zh-CN" sz="2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the </a:t>
            </a:r>
            <a:r>
              <a:rPr kumimoji="0" lang="en-US" altLang="zh-CN" sz="2800" b="0" i="0" u="none" strike="noStrike" kern="1200" cap="none" spc="0" normalizeH="0" baseline="0" noProof="0">
                <a:ln>
                  <a:noFill/>
                </a:ln>
                <a:solidFill>
                  <a:srgbClr val="7E9FE3"/>
                </a:solidFill>
                <a:effectLst/>
                <a:uLnTx/>
                <a:uFillTx/>
                <a:latin typeface="Arial" panose="020B0604020202020204" pitchFamily="34" charset="0"/>
                <a:ea typeface="等线" panose="02010600030101010101" pitchFamily="2" charset="-122"/>
                <a:cs typeface="Arial" panose="020B0604020202020204" pitchFamily="34" charset="0"/>
              </a:rPr>
              <a:t>previous layout </a:t>
            </a:r>
            <a:r>
              <a:rPr kumimoji="0" lang="en-US" altLang="zh-CN" sz="2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to compute the current one</a:t>
            </a:r>
          </a:p>
        </p:txBody>
      </p:sp>
      <p:pic>
        <p:nvPicPr>
          <p:cNvPr id="8" name="图片 7">
            <a:extLst>
              <a:ext uri="{FF2B5EF4-FFF2-40B4-BE49-F238E27FC236}">
                <a16:creationId xmlns:a16="http://schemas.microsoft.com/office/drawing/2014/main" id="{90050F06-A741-56C4-3BCD-FAC1687F47A5}"/>
              </a:ext>
            </a:extLst>
          </p:cNvPr>
          <p:cNvPicPr>
            <a:picLocks noChangeAspect="1"/>
          </p:cNvPicPr>
          <p:nvPr/>
        </p:nvPicPr>
        <p:blipFill>
          <a:blip r:embed="rId3"/>
          <a:stretch>
            <a:fillRect/>
          </a:stretch>
        </p:blipFill>
        <p:spPr>
          <a:xfrm>
            <a:off x="433703" y="3692958"/>
            <a:ext cx="3972097" cy="2636812"/>
          </a:xfrm>
          <a:prstGeom prst="rect">
            <a:avLst/>
          </a:prstGeom>
        </p:spPr>
      </p:pic>
      <p:sp>
        <p:nvSpPr>
          <p:cNvPr id="12" name="Text Box 10" descr="Node-link Graph">
            <a:extLst>
              <a:ext uri="{FF2B5EF4-FFF2-40B4-BE49-F238E27FC236}">
                <a16:creationId xmlns:a16="http://schemas.microsoft.com/office/drawing/2014/main" id="{75DDE25B-A5A0-5FE0-6689-1571FC2417CB}"/>
              </a:ext>
            </a:extLst>
          </p:cNvPr>
          <p:cNvSpPr txBox="1">
            <a:spLocks/>
          </p:cNvSpPr>
          <p:nvPr/>
        </p:nvSpPr>
        <p:spPr bwMode="auto">
          <a:xfrm>
            <a:off x="1278749" y="6204702"/>
            <a:ext cx="2084701"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Initial Layout</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pic>
        <p:nvPicPr>
          <p:cNvPr id="13" name="图片 12">
            <a:extLst>
              <a:ext uri="{FF2B5EF4-FFF2-40B4-BE49-F238E27FC236}">
                <a16:creationId xmlns:a16="http://schemas.microsoft.com/office/drawing/2014/main" id="{0B340F11-99EC-B058-E928-FBE80B56E580}"/>
              </a:ext>
            </a:extLst>
          </p:cNvPr>
          <p:cNvPicPr>
            <a:picLocks noChangeAspect="1"/>
          </p:cNvPicPr>
          <p:nvPr/>
        </p:nvPicPr>
        <p:blipFill>
          <a:blip r:embed="rId4"/>
          <a:stretch>
            <a:fillRect/>
          </a:stretch>
        </p:blipFill>
        <p:spPr>
          <a:xfrm>
            <a:off x="5039090" y="3692958"/>
            <a:ext cx="3972098" cy="2661949"/>
          </a:xfrm>
          <a:prstGeom prst="rect">
            <a:avLst/>
          </a:prstGeom>
        </p:spPr>
      </p:pic>
      <p:sp>
        <p:nvSpPr>
          <p:cNvPr id="15" name="Text Box 6">
            <a:extLst>
              <a:ext uri="{FF2B5EF4-FFF2-40B4-BE49-F238E27FC236}">
                <a16:creationId xmlns:a16="http://schemas.microsoft.com/office/drawing/2014/main" id="{3DCD3D24-BD84-500C-2016-AE89518EB529}"/>
              </a:ext>
            </a:extLst>
          </p:cNvPr>
          <p:cNvSpPr txBox="1">
            <a:spLocks/>
          </p:cNvSpPr>
          <p:nvPr/>
        </p:nvSpPr>
        <p:spPr bwMode="auto">
          <a:xfrm>
            <a:off x="9413507" y="3692958"/>
            <a:ext cx="1983874" cy="400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zh-CN" sz="2000">
                <a:latin typeface="Arial" panose="020B0604020202020204" pitchFamily="34" charset="0"/>
                <a:cs typeface="Arial" panose="020B0604020202020204" pitchFamily="34" charset="0"/>
              </a:rPr>
              <a:t>Max </a:t>
            </a:r>
            <a:r>
              <a:rPr lang="zh-CN" altLang="zh-CN" sz="2000">
                <a:latin typeface="Arial" panose="020B0604020202020204" pitchFamily="34" charset="0"/>
                <a:cs typeface="Arial" panose="020B0604020202020204" pitchFamily="34" charset="0"/>
              </a:rPr>
              <a:t>et </a:t>
            </a:r>
            <a:r>
              <a:rPr lang="zh-CN" altLang="zh-CN" sz="2000" dirty="0">
                <a:latin typeface="Arial" panose="020B0604020202020204" pitchFamily="34" charset="0"/>
                <a:cs typeface="Arial" panose="020B0604020202020204" pitchFamily="34" charset="0"/>
              </a:rPr>
              <a:t>al. </a:t>
            </a:r>
            <a:r>
              <a:rPr lang="zh-CN" altLang="zh-CN" sz="2000">
                <a:latin typeface="Arial" panose="020B0604020202020204" pitchFamily="34" charset="0"/>
                <a:cs typeface="Arial" panose="020B0604020202020204" pitchFamily="34" charset="0"/>
              </a:rPr>
              <a:t>[20</a:t>
            </a:r>
            <a:r>
              <a:rPr lang="en-US" altLang="zh-CN" sz="2000">
                <a:latin typeface="Arial" panose="020B0604020202020204" pitchFamily="34" charset="0"/>
                <a:cs typeface="Arial" panose="020B0604020202020204" pitchFamily="34" charset="0"/>
              </a:rPr>
              <a:t>18</a:t>
            </a:r>
            <a:r>
              <a:rPr lang="zh-CN" altLang="zh-CN" sz="2000">
                <a:latin typeface="Arial" panose="020B0604020202020204" pitchFamily="34" charset="0"/>
                <a:cs typeface="Arial" panose="020B0604020202020204" pitchFamily="34" charset="0"/>
              </a:rPr>
              <a:t>]</a:t>
            </a:r>
            <a:endParaRPr lang="zh-CN" altLang="zh-CN" sz="2000" dirty="0">
              <a:latin typeface="Arial" panose="020B0604020202020204" pitchFamily="34" charset="0"/>
              <a:cs typeface="Arial" panose="020B0604020202020204" pitchFamily="34" charset="0"/>
            </a:endParaRPr>
          </a:p>
        </p:txBody>
      </p:sp>
      <p:sp>
        <p:nvSpPr>
          <p:cNvPr id="16" name="Text Box 10" descr="Node-link Graph">
            <a:extLst>
              <a:ext uri="{FF2B5EF4-FFF2-40B4-BE49-F238E27FC236}">
                <a16:creationId xmlns:a16="http://schemas.microsoft.com/office/drawing/2014/main" id="{D56ED642-06BC-5E00-204E-6EED7971AD70}"/>
              </a:ext>
            </a:extLst>
          </p:cNvPr>
          <p:cNvSpPr txBox="1">
            <a:spLocks/>
          </p:cNvSpPr>
          <p:nvPr/>
        </p:nvSpPr>
        <p:spPr bwMode="auto">
          <a:xfrm>
            <a:off x="6532095" y="6250900"/>
            <a:ext cx="2084701"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T = 1</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sp>
        <p:nvSpPr>
          <p:cNvPr id="17" name="Text Box 6">
            <a:extLst>
              <a:ext uri="{FF2B5EF4-FFF2-40B4-BE49-F238E27FC236}">
                <a16:creationId xmlns:a16="http://schemas.microsoft.com/office/drawing/2014/main" id="{159F24BB-7D29-BCC5-B499-385931CF56F0}"/>
              </a:ext>
            </a:extLst>
          </p:cNvPr>
          <p:cNvSpPr txBox="1">
            <a:spLocks/>
          </p:cNvSpPr>
          <p:nvPr/>
        </p:nvSpPr>
        <p:spPr bwMode="auto">
          <a:xfrm>
            <a:off x="9466728" y="4236737"/>
            <a:ext cx="938716" cy="11079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19" tIns="45719" rIns="45719" bIns="45719">
            <a:spAutoFit/>
          </a:bodyPr>
          <a:lstStyle/>
          <a:p>
            <a:r>
              <a:rPr lang="en-US" altLang="zh-CN" sz="6600">
                <a:latin typeface="Arial" panose="020B0604020202020204" pitchFamily="34" charset="0"/>
                <a:cs typeface="Arial" panose="020B0604020202020204" pitchFamily="34" charset="0"/>
              </a:rPr>
              <a:t>…</a:t>
            </a:r>
            <a:endParaRPr lang="zh-CN" altLang="zh-CN" sz="6600" dirty="0">
              <a:latin typeface="Arial" panose="020B0604020202020204" pitchFamily="34" charset="0"/>
              <a:cs typeface="Arial" panose="020B0604020202020204" pitchFamily="34" charset="0"/>
            </a:endParaRPr>
          </a:p>
        </p:txBody>
      </p:sp>
      <p:pic>
        <p:nvPicPr>
          <p:cNvPr id="18" name="图片 17">
            <a:extLst>
              <a:ext uri="{FF2B5EF4-FFF2-40B4-BE49-F238E27FC236}">
                <a16:creationId xmlns:a16="http://schemas.microsoft.com/office/drawing/2014/main" id="{2D2866A6-D0F6-FE7F-8251-94FFAFE39D8E}"/>
              </a:ext>
            </a:extLst>
          </p:cNvPr>
          <p:cNvPicPr>
            <a:picLocks noChangeAspect="1"/>
          </p:cNvPicPr>
          <p:nvPr/>
        </p:nvPicPr>
        <p:blipFill rotWithShape="1">
          <a:blip r:embed="rId5">
            <a:extLst>
              <a:ext uri="{28A0092B-C50C-407E-A947-70E740481C1C}">
                <a14:useLocalDpi xmlns:a14="http://schemas.microsoft.com/office/drawing/2010/main" val="0"/>
              </a:ext>
            </a:extLst>
          </a:blip>
          <a:srcRect l="24233" r="37787"/>
          <a:stretch/>
        </p:blipFill>
        <p:spPr>
          <a:xfrm>
            <a:off x="3756306" y="17483"/>
            <a:ext cx="4360244" cy="6858000"/>
          </a:xfrm>
          <a:prstGeom prst="rect">
            <a:avLst/>
          </a:prstGeom>
        </p:spPr>
      </p:pic>
      <p:pic>
        <p:nvPicPr>
          <p:cNvPr id="20" name="图片 19">
            <a:extLst>
              <a:ext uri="{FF2B5EF4-FFF2-40B4-BE49-F238E27FC236}">
                <a16:creationId xmlns:a16="http://schemas.microsoft.com/office/drawing/2014/main" id="{09840B8C-D53F-38B7-73AF-E994C3BAF989}"/>
              </a:ext>
            </a:extLst>
          </p:cNvPr>
          <p:cNvPicPr>
            <a:picLocks noChangeAspect="1"/>
          </p:cNvPicPr>
          <p:nvPr/>
        </p:nvPicPr>
        <p:blipFill rotWithShape="1">
          <a:blip r:embed="rId5">
            <a:extLst>
              <a:ext uri="{28A0092B-C50C-407E-A947-70E740481C1C}">
                <a14:useLocalDpi xmlns:a14="http://schemas.microsoft.com/office/drawing/2010/main" val="0"/>
              </a:ext>
            </a:extLst>
          </a:blip>
          <a:srcRect l="120" r="94785"/>
          <a:stretch/>
        </p:blipFill>
        <p:spPr>
          <a:xfrm>
            <a:off x="3198262" y="25508"/>
            <a:ext cx="584957" cy="6858000"/>
          </a:xfrm>
          <a:prstGeom prst="rect">
            <a:avLst/>
          </a:prstGeom>
        </p:spPr>
      </p:pic>
      <p:sp>
        <p:nvSpPr>
          <p:cNvPr id="21" name="灯片编号占位符 3">
            <a:extLst>
              <a:ext uri="{FF2B5EF4-FFF2-40B4-BE49-F238E27FC236}">
                <a16:creationId xmlns:a16="http://schemas.microsoft.com/office/drawing/2014/main" id="{2527086E-77F5-FD75-B1EB-E91F47D0AB5A}"/>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EC0364-EED2-479F-9FC0-3C637C2ED495}" type="slidenum">
              <a:rPr lang="zh-CN" altLang="zh-CN" smtClean="0"/>
              <a:pPr/>
              <a:t>12</a:t>
            </a:fld>
            <a:endParaRPr lang="zh-CN" altLang="zh-CN"/>
          </a:p>
        </p:txBody>
      </p:sp>
    </p:spTree>
    <p:extLst>
      <p:ext uri="{BB962C8B-B14F-4D97-AF65-F5344CB8AC3E}">
        <p14:creationId xmlns:p14="http://schemas.microsoft.com/office/powerpoint/2010/main" val="20579503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00"/>
                                        <p:tgtEl>
                                          <p:spTgt spid="12"/>
                                        </p:tgtEl>
                                      </p:cBhvr>
                                    </p:animEffect>
                                    <p:anim calcmode="lin" valueType="num">
                                      <p:cBhvr>
                                        <p:cTn id="13" dur="300" fill="hold"/>
                                        <p:tgtEl>
                                          <p:spTgt spid="12"/>
                                        </p:tgtEl>
                                        <p:attrNameLst>
                                          <p:attrName>ppt_x</p:attrName>
                                        </p:attrNameLst>
                                      </p:cBhvr>
                                      <p:tavLst>
                                        <p:tav tm="0">
                                          <p:val>
                                            <p:strVal val="#ppt_x"/>
                                          </p:val>
                                        </p:tav>
                                        <p:tav tm="100000">
                                          <p:val>
                                            <p:strVal val="#ppt_x"/>
                                          </p:val>
                                        </p:tav>
                                      </p:tavLst>
                                    </p:anim>
                                    <p:anim calcmode="lin" valueType="num">
                                      <p:cBhvr>
                                        <p:cTn id="14" dur="300" fill="hold"/>
                                        <p:tgtEl>
                                          <p:spTgt spid="12"/>
                                        </p:tgtEl>
                                        <p:attrNameLst>
                                          <p:attrName>ppt_y</p:attrName>
                                        </p:attrNameLst>
                                      </p:cBhvr>
                                      <p:tavLst>
                                        <p:tav tm="0">
                                          <p:val>
                                            <p:strVal val="#ppt_y+.1"/>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300"/>
                                        <p:tgtEl>
                                          <p:spTgt spid="8"/>
                                        </p:tgtEl>
                                      </p:cBhvr>
                                    </p:animEffect>
                                    <p:anim calcmode="lin" valueType="num">
                                      <p:cBhvr>
                                        <p:cTn id="20" dur="300" fill="hold"/>
                                        <p:tgtEl>
                                          <p:spTgt spid="8"/>
                                        </p:tgtEl>
                                        <p:attrNameLst>
                                          <p:attrName>ppt_x</p:attrName>
                                        </p:attrNameLst>
                                      </p:cBhvr>
                                      <p:tavLst>
                                        <p:tav tm="0">
                                          <p:val>
                                            <p:strVal val="#ppt_x"/>
                                          </p:val>
                                        </p:tav>
                                        <p:tav tm="100000">
                                          <p:val>
                                            <p:strVal val="#ppt_x"/>
                                          </p:val>
                                        </p:tav>
                                      </p:tavLst>
                                    </p:anim>
                                    <p:anim calcmode="lin" valueType="num">
                                      <p:cBhvr>
                                        <p:cTn id="21"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300"/>
                                        <p:tgtEl>
                                          <p:spTgt spid="13"/>
                                        </p:tgtEl>
                                      </p:cBhvr>
                                    </p:animEffect>
                                    <p:anim calcmode="lin" valueType="num">
                                      <p:cBhvr>
                                        <p:cTn id="27" dur="300" fill="hold"/>
                                        <p:tgtEl>
                                          <p:spTgt spid="13"/>
                                        </p:tgtEl>
                                        <p:attrNameLst>
                                          <p:attrName>ppt_x</p:attrName>
                                        </p:attrNameLst>
                                      </p:cBhvr>
                                      <p:tavLst>
                                        <p:tav tm="0">
                                          <p:val>
                                            <p:strVal val="#ppt_x"/>
                                          </p:val>
                                        </p:tav>
                                        <p:tav tm="100000">
                                          <p:val>
                                            <p:strVal val="#ppt_x"/>
                                          </p:val>
                                        </p:tav>
                                      </p:tavLst>
                                    </p:anim>
                                    <p:anim calcmode="lin" valueType="num">
                                      <p:cBhvr>
                                        <p:cTn id="28" dur="3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300"/>
                                        <p:tgtEl>
                                          <p:spTgt spid="16"/>
                                        </p:tgtEl>
                                      </p:cBhvr>
                                    </p:animEffect>
                                    <p:anim calcmode="lin" valueType="num">
                                      <p:cBhvr>
                                        <p:cTn id="32" dur="300" fill="hold"/>
                                        <p:tgtEl>
                                          <p:spTgt spid="16"/>
                                        </p:tgtEl>
                                        <p:attrNameLst>
                                          <p:attrName>ppt_x</p:attrName>
                                        </p:attrNameLst>
                                      </p:cBhvr>
                                      <p:tavLst>
                                        <p:tav tm="0">
                                          <p:val>
                                            <p:strVal val="#ppt_x"/>
                                          </p:val>
                                        </p:tav>
                                        <p:tav tm="100000">
                                          <p:val>
                                            <p:strVal val="#ppt_x"/>
                                          </p:val>
                                        </p:tav>
                                      </p:tavLst>
                                    </p:anim>
                                    <p:anim calcmode="lin" valueType="num">
                                      <p:cBhvr>
                                        <p:cTn id="33" dur="3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7">
                                            <p:txEl>
                                              <p:pRg st="0" end="0"/>
                                            </p:txEl>
                                          </p:spTgt>
                                        </p:tgtEl>
                                        <p:attrNameLst>
                                          <p:attrName>style.visibility</p:attrName>
                                        </p:attrNameLst>
                                      </p:cBhvr>
                                      <p:to>
                                        <p:strVal val="visible"/>
                                      </p:to>
                                    </p:set>
                                    <p:animEffect transition="in" filter="fade">
                                      <p:cBhvr>
                                        <p:cTn id="38" dur="250"/>
                                        <p:tgtEl>
                                          <p:spTgt spid="17">
                                            <p:txEl>
                                              <p:pRg st="0" end="0"/>
                                            </p:txEl>
                                          </p:spTgt>
                                        </p:tgtEl>
                                      </p:cBhvr>
                                    </p:animEffect>
                                    <p:anim calcmode="lin" valueType="num">
                                      <p:cBhvr>
                                        <p:cTn id="39" dur="25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0" dur="25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anim calcmode="lin" valueType="num">
                                      <p:cBhvr>
                                        <p:cTn id="46" dur="250" fill="hold"/>
                                        <p:tgtEl>
                                          <p:spTgt spid="18"/>
                                        </p:tgtEl>
                                        <p:attrNameLst>
                                          <p:attrName>ppt_x</p:attrName>
                                        </p:attrNameLst>
                                      </p:cBhvr>
                                      <p:tavLst>
                                        <p:tav tm="0">
                                          <p:val>
                                            <p:strVal val="#ppt_x"/>
                                          </p:val>
                                        </p:tav>
                                        <p:tav tm="100000">
                                          <p:val>
                                            <p:strVal val="#ppt_x"/>
                                          </p:val>
                                        </p:tav>
                                      </p:tavLst>
                                    </p:anim>
                                    <p:anim calcmode="lin" valueType="num">
                                      <p:cBhvr>
                                        <p:cTn id="47" dur="25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250"/>
                                        <p:tgtEl>
                                          <p:spTgt spid="20"/>
                                        </p:tgtEl>
                                      </p:cBhvr>
                                    </p:animEffect>
                                    <p:anim calcmode="lin" valueType="num">
                                      <p:cBhvr>
                                        <p:cTn id="51" dur="250" fill="hold"/>
                                        <p:tgtEl>
                                          <p:spTgt spid="20"/>
                                        </p:tgtEl>
                                        <p:attrNameLst>
                                          <p:attrName>ppt_x</p:attrName>
                                        </p:attrNameLst>
                                      </p:cBhvr>
                                      <p:tavLst>
                                        <p:tav tm="0">
                                          <p:val>
                                            <p:strVal val="#ppt_x"/>
                                          </p:val>
                                        </p:tav>
                                        <p:tav tm="100000">
                                          <p:val>
                                            <p:strVal val="#ppt_x"/>
                                          </p:val>
                                        </p:tav>
                                      </p:tavLst>
                                    </p:anim>
                                    <p:anim calcmode="lin" valueType="num">
                                      <p:cBhvr>
                                        <p:cTn id="52" dur="25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7" name="Text Box 1" descr="Meet various application-specific layout requirements…">
            <a:extLst>
              <a:ext uri="{FF2B5EF4-FFF2-40B4-BE49-F238E27FC236}">
                <a16:creationId xmlns:a16="http://schemas.microsoft.com/office/drawing/2014/main" id="{29C5649B-C29D-4389-9D6C-7E2FC752C9E9}"/>
              </a:ext>
            </a:extLst>
          </p:cNvPr>
          <p:cNvSpPr txBox="1">
            <a:spLocks/>
          </p:cNvSpPr>
          <p:nvPr/>
        </p:nvSpPr>
        <p:spPr bwMode="auto">
          <a:xfrm>
            <a:off x="225582" y="3330972"/>
            <a:ext cx="10535462" cy="481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2333" tIns="42333" rIns="42333" bIns="42333" anchor="ctr"/>
          <a:lstStyle>
            <a:lvl1pPr defTabSz="584200">
              <a:defRPr sz="3400">
                <a:solidFill>
                  <a:srgbClr val="000000"/>
                </a:solidFill>
                <a:latin typeface="Helvetica Neue" charset="0"/>
                <a:ea typeface="Helvetica Neue" charset="0"/>
                <a:cs typeface="Helvetica Neue" charset="0"/>
                <a:sym typeface="Helvetica Neue" charset="0"/>
              </a:defRPr>
            </a:lvl1pPr>
            <a:lvl2pPr marL="889000" indent="-444500"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lvl="1">
              <a:spcBef>
                <a:spcPts val="500"/>
              </a:spcBef>
              <a:buSzPct val="145000"/>
              <a:buFontTx/>
              <a:buChar char="•"/>
            </a:pPr>
            <a:r>
              <a:rPr lang="en-US" altLang="zh-CN" sz="3333">
                <a:latin typeface="Arial" panose="020B0604020202020204" pitchFamily="34" charset="0"/>
                <a:cs typeface="Arial" panose="020B0604020202020204" pitchFamily="34" charset="0"/>
                <a:sym typeface="Arial" panose="020B0604020202020204" pitchFamily="34" charset="0"/>
              </a:rPr>
              <a:t>Generate treemaps as </a:t>
            </a:r>
            <a:r>
              <a:rPr lang="en-US" altLang="zh-CN" sz="3333">
                <a:solidFill>
                  <a:srgbClr val="C00000"/>
                </a:solidFill>
                <a:latin typeface="Arial" panose="020B0604020202020204" pitchFamily="34" charset="0"/>
                <a:cs typeface="Arial" panose="020B0604020202020204" pitchFamily="34" charset="0"/>
                <a:sym typeface="Arial" panose="020B0604020202020204" pitchFamily="34" charset="0"/>
              </a:rPr>
              <a:t>fast</a:t>
            </a:r>
            <a:r>
              <a:rPr lang="en-US" altLang="zh-CN" sz="3333">
                <a:latin typeface="Arial" panose="020B0604020202020204" pitchFamily="34" charset="0"/>
                <a:cs typeface="Arial" panose="020B0604020202020204" pitchFamily="34" charset="0"/>
                <a:sym typeface="Arial" panose="020B0604020202020204" pitchFamily="34" charset="0"/>
              </a:rPr>
              <a:t> as possible</a:t>
            </a:r>
            <a:endParaRPr lang="zh-CN" altLang="zh-CN" sz="3333" dirty="0">
              <a:latin typeface="Arial" panose="020B0604020202020204" pitchFamily="34" charset="0"/>
              <a:cs typeface="Arial" panose="020B0604020202020204" pitchFamily="34" charset="0"/>
              <a:sym typeface="Arial" panose="020B0604020202020204" pitchFamily="34" charset="0"/>
            </a:endParaRPr>
          </a:p>
        </p:txBody>
      </p:sp>
      <p:sp>
        <p:nvSpPr>
          <p:cNvPr id="14344" name="Text Box 8" descr="Meet various application-specific layout requirements…">
            <a:extLst>
              <a:ext uri="{FF2B5EF4-FFF2-40B4-BE49-F238E27FC236}">
                <a16:creationId xmlns:a16="http://schemas.microsoft.com/office/drawing/2014/main" id="{03D4589F-D0F5-45FF-BAEC-B6E9068D787C}"/>
              </a:ext>
            </a:extLst>
          </p:cNvPr>
          <p:cNvSpPr txBox="1">
            <a:spLocks/>
          </p:cNvSpPr>
          <p:nvPr/>
        </p:nvSpPr>
        <p:spPr bwMode="auto">
          <a:xfrm>
            <a:off x="225581" y="2396134"/>
            <a:ext cx="11667439" cy="481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2333" tIns="42333" rIns="42333" bIns="42333" anchor="ctr"/>
          <a:lstStyle>
            <a:lvl1pPr defTabSz="584200">
              <a:defRPr sz="3400">
                <a:solidFill>
                  <a:srgbClr val="000000"/>
                </a:solidFill>
                <a:latin typeface="Helvetica Neue" charset="0"/>
                <a:ea typeface="Helvetica Neue" charset="0"/>
                <a:cs typeface="Helvetica Neue" charset="0"/>
                <a:sym typeface="Helvetica Neue" charset="0"/>
              </a:defRPr>
            </a:lvl1pPr>
            <a:lvl2pPr marL="889000" indent="-444500"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lvl="1">
              <a:spcBef>
                <a:spcPts val="500"/>
              </a:spcBef>
              <a:buSzPct val="145000"/>
              <a:buFontTx/>
              <a:buChar char="•"/>
            </a:pPr>
            <a:r>
              <a:rPr lang="en-US" altLang="zh-CN" sz="3333">
                <a:latin typeface="Arial" panose="020B0604020202020204" pitchFamily="34" charset="0"/>
                <a:cs typeface="Arial" panose="020B0604020202020204" pitchFamily="34" charset="0"/>
                <a:sym typeface="Arial" panose="020B0604020202020204" pitchFamily="34" charset="0"/>
              </a:rPr>
              <a:t>Maintain the </a:t>
            </a:r>
            <a:r>
              <a:rPr lang="en-US" altLang="zh-CN" sz="3333">
                <a:solidFill>
                  <a:srgbClr val="C00000"/>
                </a:solidFill>
                <a:latin typeface="Arial" panose="020B0604020202020204" pitchFamily="34" charset="0"/>
                <a:cs typeface="Arial" panose="020B0604020202020204" pitchFamily="34" charset="0"/>
                <a:sym typeface="Arial" panose="020B0604020202020204" pitchFamily="34" charset="0"/>
              </a:rPr>
              <a:t>stability</a:t>
            </a:r>
            <a:r>
              <a:rPr lang="en-US" altLang="zh-CN" sz="3333">
                <a:latin typeface="Arial" panose="020B0604020202020204" pitchFamily="34" charset="0"/>
                <a:cs typeface="Arial" panose="020B0604020202020204" pitchFamily="34" charset="0"/>
                <a:sym typeface="Arial" panose="020B0604020202020204" pitchFamily="34" charset="0"/>
              </a:rPr>
              <a:t> over time</a:t>
            </a:r>
            <a:endParaRPr lang="zh-CN" altLang="zh-CN" sz="3333" dirty="0">
              <a:latin typeface="Arial" panose="020B0604020202020204" pitchFamily="34" charset="0"/>
              <a:cs typeface="Arial" panose="020B0604020202020204" pitchFamily="34" charset="0"/>
              <a:sym typeface="Arial" panose="020B0604020202020204" pitchFamily="34" charset="0"/>
            </a:endParaRPr>
          </a:p>
        </p:txBody>
      </p:sp>
      <p:sp>
        <p:nvSpPr>
          <p:cNvPr id="14346" name="Rectangle 10" descr="Meet various application-specific layout requirements…">
            <a:extLst>
              <a:ext uri="{FF2B5EF4-FFF2-40B4-BE49-F238E27FC236}">
                <a16:creationId xmlns:a16="http://schemas.microsoft.com/office/drawing/2014/main" id="{0FC6371A-1C02-4D8E-8E59-8E6013706C15}"/>
              </a:ext>
            </a:extLst>
          </p:cNvPr>
          <p:cNvSpPr>
            <a:spLocks noGrp="1"/>
          </p:cNvSpPr>
          <p:nvPr>
            <p:ph type="body" sz="quarter" idx="4294967295"/>
          </p:nvPr>
        </p:nvSpPr>
        <p:spPr bwMode="auto">
          <a:xfrm>
            <a:off x="312209" y="1509614"/>
            <a:ext cx="11366500" cy="5635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42333" tIns="42333" rIns="42333" bIns="42333" rtlCol="0" anchor="ctr">
            <a:normAutofit/>
          </a:bodyPr>
          <a:lstStyle/>
          <a:p>
            <a:pPr marL="740804" lvl="1" indent="-370402" defTabSz="486814">
              <a:buSzPct val="145000"/>
            </a:pPr>
            <a:r>
              <a:rPr lang="en-US" altLang="zh-CN" sz="3333">
                <a:solidFill>
                  <a:srgbClr val="000000"/>
                </a:solidFill>
                <a:latin typeface="Arial" panose="020B0604020202020204" pitchFamily="34" charset="0"/>
                <a:cs typeface="Arial" panose="020B0604020202020204" pitchFamily="34" charset="0"/>
              </a:rPr>
              <a:t>Good visual quality in </a:t>
            </a:r>
            <a:r>
              <a:rPr lang="en-US" altLang="zh-CN" sz="3333">
                <a:solidFill>
                  <a:srgbClr val="C00000"/>
                </a:solidFill>
                <a:latin typeface="Arial" panose="020B0604020202020204" pitchFamily="34" charset="0"/>
                <a:cs typeface="Arial" panose="020B0604020202020204" pitchFamily="34" charset="0"/>
              </a:rPr>
              <a:t>all</a:t>
            </a:r>
            <a:r>
              <a:rPr lang="en-US" altLang="zh-CN" sz="3333">
                <a:solidFill>
                  <a:srgbClr val="000000"/>
                </a:solidFill>
                <a:latin typeface="Arial" panose="020B0604020202020204" pitchFamily="34" charset="0"/>
                <a:cs typeface="Arial" panose="020B0604020202020204" pitchFamily="34" charset="0"/>
              </a:rPr>
              <a:t> time steps</a:t>
            </a:r>
            <a:endParaRPr lang="zh-CN" altLang="zh-CN" sz="3333" dirty="0">
              <a:solidFill>
                <a:srgbClr val="000000"/>
              </a:solidFill>
              <a:latin typeface="Arial" panose="020B0604020202020204" pitchFamily="34" charset="0"/>
              <a:cs typeface="Arial" panose="020B0604020202020204" pitchFamily="34" charset="0"/>
            </a:endParaRPr>
          </a:p>
        </p:txBody>
      </p:sp>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Design Goals</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13</a:t>
            </a:fld>
            <a:endParaRPr lang="zh-CN" altLang="zh-CN"/>
          </a:p>
        </p:txBody>
      </p:sp>
    </p:spTree>
    <p:extLst>
      <p:ext uri="{BB962C8B-B14F-4D97-AF65-F5344CB8AC3E}">
        <p14:creationId xmlns:p14="http://schemas.microsoft.com/office/powerpoint/2010/main" val="79677608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46"/>
                                        </p:tgtEl>
                                        <p:attrNameLst>
                                          <p:attrName>style.visibility</p:attrName>
                                        </p:attrNameLst>
                                      </p:cBhvr>
                                      <p:to>
                                        <p:strVal val="visible"/>
                                      </p:to>
                                    </p:set>
                                    <p:animEffect transition="in" filter="dissolve">
                                      <p:cBhvr>
                                        <p:cTn id="7" dur="200"/>
                                        <p:tgtEl>
                                          <p:spTgt spid="14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434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3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6" name="Rectangle 10" descr="Meet various application-specific layout requirements…">
            <a:extLst>
              <a:ext uri="{FF2B5EF4-FFF2-40B4-BE49-F238E27FC236}">
                <a16:creationId xmlns:a16="http://schemas.microsoft.com/office/drawing/2014/main" id="{0FC6371A-1C02-4D8E-8E59-8E6013706C15}"/>
              </a:ext>
            </a:extLst>
          </p:cNvPr>
          <p:cNvSpPr>
            <a:spLocks noGrp="1"/>
          </p:cNvSpPr>
          <p:nvPr>
            <p:ph type="body" sz="quarter" idx="4294967295"/>
          </p:nvPr>
        </p:nvSpPr>
        <p:spPr bwMode="auto">
          <a:xfrm>
            <a:off x="-1" y="1443777"/>
            <a:ext cx="11111180" cy="14749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42333" tIns="42333" rIns="42333" bIns="42333" rtlCol="0" anchor="ctr">
            <a:normAutofit/>
          </a:bodyPr>
          <a:lstStyle/>
          <a:p>
            <a:pPr marL="370402" lvl="1" indent="0" defTabSz="486814">
              <a:buSzPct val="145000"/>
              <a:buNone/>
            </a:pPr>
            <a:r>
              <a:rPr lang="en-US" altLang="zh-CN" sz="2800">
                <a:solidFill>
                  <a:srgbClr val="000000"/>
                </a:solidFill>
                <a:latin typeface="Arial" panose="020B0604020202020204" pitchFamily="34" charset="0"/>
                <a:cs typeface="Arial" panose="020B0604020202020204" pitchFamily="34" charset="0"/>
              </a:rPr>
              <a:t>The</a:t>
            </a:r>
            <a:r>
              <a:rPr lang="en-US" altLang="zh-CN">
                <a:solidFill>
                  <a:srgbClr val="000000"/>
                </a:solidFill>
                <a:latin typeface="Arial" panose="020B0604020202020204" pitchFamily="34" charset="0"/>
                <a:cs typeface="Arial" panose="020B0604020202020204" pitchFamily="34" charset="0"/>
              </a:rPr>
              <a:t>                     </a:t>
            </a:r>
            <a:r>
              <a:rPr lang="en-US" altLang="zh-CN" sz="2800">
                <a:solidFill>
                  <a:srgbClr val="000000"/>
                </a:solidFill>
                <a:latin typeface="Arial" panose="020B0604020202020204" pitchFamily="34" charset="0"/>
                <a:cs typeface="Arial" panose="020B0604020202020204" pitchFamily="34" charset="0"/>
              </a:rPr>
              <a:t>and                    between </a:t>
            </a:r>
          </a:p>
          <a:p>
            <a:pPr marL="370402" lvl="1" indent="0" defTabSz="486814">
              <a:buSzPct val="145000"/>
              <a:buNone/>
            </a:pPr>
            <a:r>
              <a:rPr lang="en-US" altLang="zh-CN" sz="2800">
                <a:solidFill>
                  <a:srgbClr val="000000"/>
                </a:solidFill>
                <a:latin typeface="Arial" panose="020B0604020202020204" pitchFamily="34" charset="0"/>
                <a:cs typeface="Arial" panose="020B0604020202020204" pitchFamily="34" charset="0"/>
              </a:rPr>
              <a:t>visual quality &amp; stability</a:t>
            </a:r>
            <a:endParaRPr lang="en-US" altLang="zh-CN">
              <a:solidFill>
                <a:srgbClr val="000000"/>
              </a:solidFill>
              <a:latin typeface="Arial" panose="020B0604020202020204" pitchFamily="34" charset="0"/>
              <a:cs typeface="Arial" panose="020B0604020202020204" pitchFamily="34" charset="0"/>
            </a:endParaRPr>
          </a:p>
          <a:p>
            <a:pPr marL="370402" lvl="1" indent="0" defTabSz="486814">
              <a:buSzPct val="145000"/>
              <a:buNone/>
            </a:pPr>
            <a:endParaRPr lang="zh-CN" altLang="zh-CN" sz="3333" dirty="0">
              <a:solidFill>
                <a:srgbClr val="000000"/>
              </a:solidFill>
              <a:latin typeface="Arial" panose="020B0604020202020204" pitchFamily="34" charset="0"/>
              <a:cs typeface="Arial" panose="020B0604020202020204" pitchFamily="34" charset="0"/>
            </a:endParaRPr>
          </a:p>
        </p:txBody>
      </p:sp>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Key Challenges</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14</a:t>
            </a:fld>
            <a:endParaRPr lang="zh-CN" altLang="zh-CN"/>
          </a:p>
        </p:txBody>
      </p:sp>
      <p:sp>
        <p:nvSpPr>
          <p:cNvPr id="10" name="文本框 9">
            <a:extLst>
              <a:ext uri="{FF2B5EF4-FFF2-40B4-BE49-F238E27FC236}">
                <a16:creationId xmlns:a16="http://schemas.microsoft.com/office/drawing/2014/main" id="{E31AA92A-1990-BD96-1D1C-CB3F8CA43B9C}"/>
              </a:ext>
            </a:extLst>
          </p:cNvPr>
          <p:cNvSpPr txBox="1"/>
          <p:nvPr/>
        </p:nvSpPr>
        <p:spPr>
          <a:xfrm>
            <a:off x="1080821" y="1377040"/>
            <a:ext cx="1684325" cy="584775"/>
          </a:xfrm>
          <a:prstGeom prst="rect">
            <a:avLst/>
          </a:prstGeom>
          <a:noFill/>
        </p:spPr>
        <p:txBody>
          <a:bodyPr wrap="square">
            <a:spAutoFit/>
          </a:bodyPr>
          <a:lstStyle/>
          <a:p>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conflicts</a:t>
            </a:r>
            <a:endParaRPr lang="zh-CN" altLang="en-US"/>
          </a:p>
        </p:txBody>
      </p:sp>
      <p:sp>
        <p:nvSpPr>
          <p:cNvPr id="12" name="文本框 11">
            <a:extLst>
              <a:ext uri="{FF2B5EF4-FFF2-40B4-BE49-F238E27FC236}">
                <a16:creationId xmlns:a16="http://schemas.microsoft.com/office/drawing/2014/main" id="{468FB6A9-E506-D4C9-EF18-97FCD219CACD}"/>
              </a:ext>
            </a:extLst>
          </p:cNvPr>
          <p:cNvSpPr txBox="1"/>
          <p:nvPr/>
        </p:nvSpPr>
        <p:spPr>
          <a:xfrm>
            <a:off x="3450946" y="1377040"/>
            <a:ext cx="1947672" cy="584775"/>
          </a:xfrm>
          <a:prstGeom prst="rect">
            <a:avLst/>
          </a:prstGeom>
          <a:noFill/>
        </p:spPr>
        <p:txBody>
          <a:bodyPr wrap="square">
            <a:spAutoFit/>
          </a:bodyPr>
          <a:lstStyle/>
          <a:p>
            <a:r>
              <a:rPr kumimoji="0" lang="en-US" altLang="zh-CN" sz="32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trade-offs</a:t>
            </a:r>
            <a:endParaRPr lang="zh-CN" altLang="en-US"/>
          </a:p>
        </p:txBody>
      </p:sp>
      <p:pic>
        <p:nvPicPr>
          <p:cNvPr id="9" name="图片 8">
            <a:extLst>
              <a:ext uri="{FF2B5EF4-FFF2-40B4-BE49-F238E27FC236}">
                <a16:creationId xmlns:a16="http://schemas.microsoft.com/office/drawing/2014/main" id="{89F13AE1-3F82-330A-E83F-073F67CE2963}"/>
              </a:ext>
            </a:extLst>
          </p:cNvPr>
          <p:cNvPicPr>
            <a:picLocks noChangeAspect="1"/>
          </p:cNvPicPr>
          <p:nvPr/>
        </p:nvPicPr>
        <p:blipFill>
          <a:blip r:embed="rId3"/>
          <a:stretch>
            <a:fillRect/>
          </a:stretch>
        </p:blipFill>
        <p:spPr>
          <a:xfrm>
            <a:off x="312209" y="2634737"/>
            <a:ext cx="2255426" cy="2252402"/>
          </a:xfrm>
          <a:prstGeom prst="rect">
            <a:avLst/>
          </a:prstGeom>
        </p:spPr>
      </p:pic>
      <p:pic>
        <p:nvPicPr>
          <p:cNvPr id="16" name="图片 15">
            <a:extLst>
              <a:ext uri="{FF2B5EF4-FFF2-40B4-BE49-F238E27FC236}">
                <a16:creationId xmlns:a16="http://schemas.microsoft.com/office/drawing/2014/main" id="{E269DC41-FA8D-8539-5023-C61A3BD618D1}"/>
              </a:ext>
            </a:extLst>
          </p:cNvPr>
          <p:cNvPicPr>
            <a:picLocks noChangeAspect="1"/>
          </p:cNvPicPr>
          <p:nvPr/>
        </p:nvPicPr>
        <p:blipFill>
          <a:blip r:embed="rId4"/>
          <a:stretch>
            <a:fillRect/>
          </a:stretch>
        </p:blipFill>
        <p:spPr>
          <a:xfrm>
            <a:off x="3840574" y="2634737"/>
            <a:ext cx="2255426" cy="2261449"/>
          </a:xfrm>
          <a:prstGeom prst="rect">
            <a:avLst/>
          </a:prstGeom>
        </p:spPr>
      </p:pic>
      <p:sp>
        <p:nvSpPr>
          <p:cNvPr id="22" name="箭头: 下 21">
            <a:extLst>
              <a:ext uri="{FF2B5EF4-FFF2-40B4-BE49-F238E27FC236}">
                <a16:creationId xmlns:a16="http://schemas.microsoft.com/office/drawing/2014/main" id="{01D23D3A-D556-0278-D279-CCED172B83A9}"/>
              </a:ext>
            </a:extLst>
          </p:cNvPr>
          <p:cNvSpPr/>
          <p:nvPr/>
        </p:nvSpPr>
        <p:spPr>
          <a:xfrm rot="16200000">
            <a:off x="2980802" y="3331777"/>
            <a:ext cx="446605" cy="858321"/>
          </a:xfrm>
          <a:prstGeom prst="downArrow">
            <a:avLst>
              <a:gd name="adj1" fmla="val 41244"/>
              <a:gd name="adj2" fmla="val 62926"/>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CAD74CC0-A295-B53D-D503-0E0D2190CD28}"/>
              </a:ext>
            </a:extLst>
          </p:cNvPr>
          <p:cNvPicPr>
            <a:picLocks noChangeAspect="1"/>
          </p:cNvPicPr>
          <p:nvPr/>
        </p:nvPicPr>
        <p:blipFill>
          <a:blip r:embed="rId5"/>
          <a:stretch>
            <a:fillRect/>
          </a:stretch>
        </p:blipFill>
        <p:spPr>
          <a:xfrm>
            <a:off x="7196470" y="2654284"/>
            <a:ext cx="2255426" cy="2247485"/>
          </a:xfrm>
          <a:prstGeom prst="rect">
            <a:avLst/>
          </a:prstGeom>
        </p:spPr>
      </p:pic>
      <p:cxnSp>
        <p:nvCxnSpPr>
          <p:cNvPr id="21" name="直接连接符 20">
            <a:extLst>
              <a:ext uri="{FF2B5EF4-FFF2-40B4-BE49-F238E27FC236}">
                <a16:creationId xmlns:a16="http://schemas.microsoft.com/office/drawing/2014/main" id="{80B64A57-B390-C2D6-33F9-26849AE7C548}"/>
              </a:ext>
            </a:extLst>
          </p:cNvPr>
          <p:cNvCxnSpPr>
            <a:cxnSpLocks/>
          </p:cNvCxnSpPr>
          <p:nvPr/>
        </p:nvCxnSpPr>
        <p:spPr>
          <a:xfrm>
            <a:off x="6612942" y="2523743"/>
            <a:ext cx="0" cy="247985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3" name="Text Box 10" descr="Node-link Graph">
            <a:extLst>
              <a:ext uri="{FF2B5EF4-FFF2-40B4-BE49-F238E27FC236}">
                <a16:creationId xmlns:a16="http://schemas.microsoft.com/office/drawing/2014/main" id="{50E29531-3B2C-815A-648E-3C2BE9A68DF3}"/>
              </a:ext>
            </a:extLst>
          </p:cNvPr>
          <p:cNvSpPr txBox="1">
            <a:spLocks/>
          </p:cNvSpPr>
          <p:nvPr/>
        </p:nvSpPr>
        <p:spPr bwMode="auto">
          <a:xfrm>
            <a:off x="439043" y="4821754"/>
            <a:ext cx="2084701"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Initial Layout</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sp>
        <p:nvSpPr>
          <p:cNvPr id="34" name="Text Box 10" descr="Node-link Graph">
            <a:extLst>
              <a:ext uri="{FF2B5EF4-FFF2-40B4-BE49-F238E27FC236}">
                <a16:creationId xmlns:a16="http://schemas.microsoft.com/office/drawing/2014/main" id="{CD6A300E-E2A1-F267-A05B-3BAE738CE45B}"/>
              </a:ext>
            </a:extLst>
          </p:cNvPr>
          <p:cNvSpPr txBox="1">
            <a:spLocks/>
          </p:cNvSpPr>
          <p:nvPr/>
        </p:nvSpPr>
        <p:spPr bwMode="auto">
          <a:xfrm>
            <a:off x="3925936" y="4821754"/>
            <a:ext cx="2084701"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Stable</a:t>
            </a:r>
          </a:p>
        </p:txBody>
      </p:sp>
      <p:sp>
        <p:nvSpPr>
          <p:cNvPr id="35" name="Text Box 10" descr="Node-link Graph">
            <a:extLst>
              <a:ext uri="{FF2B5EF4-FFF2-40B4-BE49-F238E27FC236}">
                <a16:creationId xmlns:a16="http://schemas.microsoft.com/office/drawing/2014/main" id="{5951B8DD-E20A-D93A-244A-144F5DD4A1C0}"/>
              </a:ext>
            </a:extLst>
          </p:cNvPr>
          <p:cNvSpPr txBox="1">
            <a:spLocks/>
          </p:cNvSpPr>
          <p:nvPr/>
        </p:nvSpPr>
        <p:spPr bwMode="auto">
          <a:xfrm>
            <a:off x="3925936" y="5317968"/>
            <a:ext cx="2899146"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Low visual quality</a:t>
            </a:r>
          </a:p>
        </p:txBody>
      </p:sp>
      <p:sp>
        <p:nvSpPr>
          <p:cNvPr id="37" name="Text Box 10" descr="Node-link Graph">
            <a:extLst>
              <a:ext uri="{FF2B5EF4-FFF2-40B4-BE49-F238E27FC236}">
                <a16:creationId xmlns:a16="http://schemas.microsoft.com/office/drawing/2014/main" id="{89758E4C-8E1A-2DF3-5826-FD939EFD9340}"/>
              </a:ext>
            </a:extLst>
          </p:cNvPr>
          <p:cNvSpPr txBox="1">
            <a:spLocks/>
          </p:cNvSpPr>
          <p:nvPr/>
        </p:nvSpPr>
        <p:spPr bwMode="auto">
          <a:xfrm>
            <a:off x="7196470" y="4821754"/>
            <a:ext cx="2899146"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High visual quality</a:t>
            </a:r>
          </a:p>
        </p:txBody>
      </p:sp>
      <p:sp>
        <p:nvSpPr>
          <p:cNvPr id="38" name="Text Box 10" descr="Node-link Graph">
            <a:extLst>
              <a:ext uri="{FF2B5EF4-FFF2-40B4-BE49-F238E27FC236}">
                <a16:creationId xmlns:a16="http://schemas.microsoft.com/office/drawing/2014/main" id="{EE3C6E85-841F-F110-16A6-D16A9EDFEB0B}"/>
              </a:ext>
            </a:extLst>
          </p:cNvPr>
          <p:cNvSpPr txBox="1">
            <a:spLocks/>
          </p:cNvSpPr>
          <p:nvPr/>
        </p:nvSpPr>
        <p:spPr bwMode="auto">
          <a:xfrm>
            <a:off x="7196470" y="5317968"/>
            <a:ext cx="2084701"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Unstable</a:t>
            </a:r>
          </a:p>
        </p:txBody>
      </p:sp>
    </p:spTree>
    <p:extLst>
      <p:ext uri="{BB962C8B-B14F-4D97-AF65-F5344CB8AC3E}">
        <p14:creationId xmlns:p14="http://schemas.microsoft.com/office/powerpoint/2010/main" val="35096731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300"/>
                                        <p:tgtEl>
                                          <p:spTgt spid="33"/>
                                        </p:tgtEl>
                                      </p:cBhvr>
                                    </p:animEffect>
                                    <p:anim calcmode="lin" valueType="num">
                                      <p:cBhvr>
                                        <p:cTn id="16" dur="300" fill="hold"/>
                                        <p:tgtEl>
                                          <p:spTgt spid="33"/>
                                        </p:tgtEl>
                                        <p:attrNameLst>
                                          <p:attrName>ppt_x</p:attrName>
                                        </p:attrNameLst>
                                      </p:cBhvr>
                                      <p:tavLst>
                                        <p:tav tm="0">
                                          <p:val>
                                            <p:strVal val="#ppt_x"/>
                                          </p:val>
                                        </p:tav>
                                        <p:tav tm="100000">
                                          <p:val>
                                            <p:strVal val="#ppt_x"/>
                                          </p:val>
                                        </p:tav>
                                      </p:tavLst>
                                    </p:anim>
                                    <p:anim calcmode="lin" valueType="num">
                                      <p:cBhvr>
                                        <p:cTn id="17" dur="300" fill="hold"/>
                                        <p:tgtEl>
                                          <p:spTgt spid="3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300"/>
                                        <p:tgtEl>
                                          <p:spTgt spid="9"/>
                                        </p:tgtEl>
                                      </p:cBhvr>
                                    </p:animEffect>
                                    <p:anim calcmode="lin" valueType="num">
                                      <p:cBhvr>
                                        <p:cTn id="21" dur="300" fill="hold"/>
                                        <p:tgtEl>
                                          <p:spTgt spid="9"/>
                                        </p:tgtEl>
                                        <p:attrNameLst>
                                          <p:attrName>ppt_x</p:attrName>
                                        </p:attrNameLst>
                                      </p:cBhvr>
                                      <p:tavLst>
                                        <p:tav tm="0">
                                          <p:val>
                                            <p:strVal val="#ppt_x"/>
                                          </p:val>
                                        </p:tav>
                                        <p:tav tm="100000">
                                          <p:val>
                                            <p:strVal val="#ppt_x"/>
                                          </p:val>
                                        </p:tav>
                                      </p:tavLst>
                                    </p:anim>
                                    <p:anim calcmode="lin" valueType="num">
                                      <p:cBhvr>
                                        <p:cTn id="22" dur="3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300"/>
                                        <p:tgtEl>
                                          <p:spTgt spid="22"/>
                                        </p:tgtEl>
                                      </p:cBhvr>
                                    </p:animEffect>
                                    <p:anim calcmode="lin" valueType="num">
                                      <p:cBhvr>
                                        <p:cTn id="26" dur="300" fill="hold"/>
                                        <p:tgtEl>
                                          <p:spTgt spid="22"/>
                                        </p:tgtEl>
                                        <p:attrNameLst>
                                          <p:attrName>ppt_x</p:attrName>
                                        </p:attrNameLst>
                                      </p:cBhvr>
                                      <p:tavLst>
                                        <p:tav tm="0">
                                          <p:val>
                                            <p:strVal val="#ppt_x"/>
                                          </p:val>
                                        </p:tav>
                                        <p:tav tm="100000">
                                          <p:val>
                                            <p:strVal val="#ppt_x"/>
                                          </p:val>
                                        </p:tav>
                                      </p:tavLst>
                                    </p:anim>
                                    <p:anim calcmode="lin" valueType="num">
                                      <p:cBhvr>
                                        <p:cTn id="27" dur="300" fill="hold"/>
                                        <p:tgtEl>
                                          <p:spTgt spid="2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300"/>
                                        <p:tgtEl>
                                          <p:spTgt spid="16"/>
                                        </p:tgtEl>
                                      </p:cBhvr>
                                    </p:animEffect>
                                    <p:anim calcmode="lin" valueType="num">
                                      <p:cBhvr>
                                        <p:cTn id="31" dur="300" fill="hold"/>
                                        <p:tgtEl>
                                          <p:spTgt spid="16"/>
                                        </p:tgtEl>
                                        <p:attrNameLst>
                                          <p:attrName>ppt_x</p:attrName>
                                        </p:attrNameLst>
                                      </p:cBhvr>
                                      <p:tavLst>
                                        <p:tav tm="0">
                                          <p:val>
                                            <p:strVal val="#ppt_x"/>
                                          </p:val>
                                        </p:tav>
                                        <p:tav tm="100000">
                                          <p:val>
                                            <p:strVal val="#ppt_x"/>
                                          </p:val>
                                        </p:tav>
                                      </p:tavLst>
                                    </p:anim>
                                    <p:anim calcmode="lin" valueType="num">
                                      <p:cBhvr>
                                        <p:cTn id="32" dur="300" fill="hold"/>
                                        <p:tgtEl>
                                          <p:spTgt spid="1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300"/>
                                        <p:tgtEl>
                                          <p:spTgt spid="34"/>
                                        </p:tgtEl>
                                      </p:cBhvr>
                                    </p:animEffect>
                                    <p:anim calcmode="lin" valueType="num">
                                      <p:cBhvr>
                                        <p:cTn id="36" dur="300" fill="hold"/>
                                        <p:tgtEl>
                                          <p:spTgt spid="34"/>
                                        </p:tgtEl>
                                        <p:attrNameLst>
                                          <p:attrName>ppt_x</p:attrName>
                                        </p:attrNameLst>
                                      </p:cBhvr>
                                      <p:tavLst>
                                        <p:tav tm="0">
                                          <p:val>
                                            <p:strVal val="#ppt_x"/>
                                          </p:val>
                                        </p:tav>
                                        <p:tav tm="100000">
                                          <p:val>
                                            <p:strVal val="#ppt_x"/>
                                          </p:val>
                                        </p:tav>
                                      </p:tavLst>
                                    </p:anim>
                                    <p:anim calcmode="lin" valueType="num">
                                      <p:cBhvr>
                                        <p:cTn id="37" dur="300" fill="hold"/>
                                        <p:tgtEl>
                                          <p:spTgt spid="3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300"/>
                                        <p:tgtEl>
                                          <p:spTgt spid="35"/>
                                        </p:tgtEl>
                                      </p:cBhvr>
                                    </p:animEffect>
                                    <p:anim calcmode="lin" valueType="num">
                                      <p:cBhvr>
                                        <p:cTn id="41" dur="300" fill="hold"/>
                                        <p:tgtEl>
                                          <p:spTgt spid="35"/>
                                        </p:tgtEl>
                                        <p:attrNameLst>
                                          <p:attrName>ppt_x</p:attrName>
                                        </p:attrNameLst>
                                      </p:cBhvr>
                                      <p:tavLst>
                                        <p:tav tm="0">
                                          <p:val>
                                            <p:strVal val="#ppt_x"/>
                                          </p:val>
                                        </p:tav>
                                        <p:tav tm="100000">
                                          <p:val>
                                            <p:strVal val="#ppt_x"/>
                                          </p:val>
                                        </p:tav>
                                      </p:tavLst>
                                    </p:anim>
                                    <p:anim calcmode="lin" valueType="num">
                                      <p:cBhvr>
                                        <p:cTn id="42" dur="3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300"/>
                                        <p:tgtEl>
                                          <p:spTgt spid="21"/>
                                        </p:tgtEl>
                                      </p:cBhvr>
                                    </p:animEffect>
                                    <p:anim calcmode="lin" valueType="num">
                                      <p:cBhvr>
                                        <p:cTn id="48" dur="300" fill="hold"/>
                                        <p:tgtEl>
                                          <p:spTgt spid="21"/>
                                        </p:tgtEl>
                                        <p:attrNameLst>
                                          <p:attrName>ppt_x</p:attrName>
                                        </p:attrNameLst>
                                      </p:cBhvr>
                                      <p:tavLst>
                                        <p:tav tm="0">
                                          <p:val>
                                            <p:strVal val="#ppt_x"/>
                                          </p:val>
                                        </p:tav>
                                        <p:tav tm="100000">
                                          <p:val>
                                            <p:strVal val="#ppt_x"/>
                                          </p:val>
                                        </p:tav>
                                      </p:tavLst>
                                    </p:anim>
                                    <p:anim calcmode="lin" valueType="num">
                                      <p:cBhvr>
                                        <p:cTn id="49" dur="3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300"/>
                                        <p:tgtEl>
                                          <p:spTgt spid="18"/>
                                        </p:tgtEl>
                                      </p:cBhvr>
                                    </p:animEffect>
                                    <p:anim calcmode="lin" valueType="num">
                                      <p:cBhvr>
                                        <p:cTn id="53" dur="300" fill="hold"/>
                                        <p:tgtEl>
                                          <p:spTgt spid="18"/>
                                        </p:tgtEl>
                                        <p:attrNameLst>
                                          <p:attrName>ppt_x</p:attrName>
                                        </p:attrNameLst>
                                      </p:cBhvr>
                                      <p:tavLst>
                                        <p:tav tm="0">
                                          <p:val>
                                            <p:strVal val="#ppt_x"/>
                                          </p:val>
                                        </p:tav>
                                        <p:tav tm="100000">
                                          <p:val>
                                            <p:strVal val="#ppt_x"/>
                                          </p:val>
                                        </p:tav>
                                      </p:tavLst>
                                    </p:anim>
                                    <p:anim calcmode="lin" valueType="num">
                                      <p:cBhvr>
                                        <p:cTn id="54" dur="3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300"/>
                                        <p:tgtEl>
                                          <p:spTgt spid="37"/>
                                        </p:tgtEl>
                                      </p:cBhvr>
                                    </p:animEffect>
                                    <p:anim calcmode="lin" valueType="num">
                                      <p:cBhvr>
                                        <p:cTn id="58" dur="300" fill="hold"/>
                                        <p:tgtEl>
                                          <p:spTgt spid="37"/>
                                        </p:tgtEl>
                                        <p:attrNameLst>
                                          <p:attrName>ppt_x</p:attrName>
                                        </p:attrNameLst>
                                      </p:cBhvr>
                                      <p:tavLst>
                                        <p:tav tm="0">
                                          <p:val>
                                            <p:strVal val="#ppt_x"/>
                                          </p:val>
                                        </p:tav>
                                        <p:tav tm="100000">
                                          <p:val>
                                            <p:strVal val="#ppt_x"/>
                                          </p:val>
                                        </p:tav>
                                      </p:tavLst>
                                    </p:anim>
                                    <p:anim calcmode="lin" valueType="num">
                                      <p:cBhvr>
                                        <p:cTn id="59" dur="300" fill="hold"/>
                                        <p:tgtEl>
                                          <p:spTgt spid="3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300"/>
                                        <p:tgtEl>
                                          <p:spTgt spid="38"/>
                                        </p:tgtEl>
                                      </p:cBhvr>
                                    </p:animEffect>
                                    <p:anim calcmode="lin" valueType="num">
                                      <p:cBhvr>
                                        <p:cTn id="63" dur="300" fill="hold"/>
                                        <p:tgtEl>
                                          <p:spTgt spid="38"/>
                                        </p:tgtEl>
                                        <p:attrNameLst>
                                          <p:attrName>ppt_x</p:attrName>
                                        </p:attrNameLst>
                                      </p:cBhvr>
                                      <p:tavLst>
                                        <p:tav tm="0">
                                          <p:val>
                                            <p:strVal val="#ppt_x"/>
                                          </p:val>
                                        </p:tav>
                                        <p:tav tm="100000">
                                          <p:val>
                                            <p:strVal val="#ppt_x"/>
                                          </p:val>
                                        </p:tav>
                                      </p:tavLst>
                                    </p:anim>
                                    <p:anim calcmode="lin" valueType="num">
                                      <p:cBhvr>
                                        <p:cTn id="64" dur="3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2" grpId="0" animBg="1"/>
      <p:bldP spid="33" grpId="0"/>
      <p:bldP spid="34" grpId="0"/>
      <p:bldP spid="35"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descr="Introduction…">
            <a:extLst>
              <a:ext uri="{FF2B5EF4-FFF2-40B4-BE49-F238E27FC236}">
                <a16:creationId xmlns:a16="http://schemas.microsoft.com/office/drawing/2014/main" id="{70DF75EA-1939-4C46-87D4-2A514A85F5B9}"/>
              </a:ext>
            </a:extLst>
          </p:cNvPr>
          <p:cNvSpPr>
            <a:spLocks noGrp="1"/>
          </p:cNvSpPr>
          <p:nvPr>
            <p:ph type="body" idx="4294967295"/>
          </p:nvPr>
        </p:nvSpPr>
        <p:spPr bwMode="auto">
          <a:xfrm>
            <a:off x="1415480" y="1448780"/>
            <a:ext cx="7995253" cy="4445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a:buClr>
                <a:srgbClr val="BE0204"/>
              </a:buClr>
              <a:buFontTx/>
              <a:buChar char="•"/>
            </a:pPr>
            <a:r>
              <a:rPr lang="zh-CN" altLang="zh-CN" dirty="0">
                <a:solidFill>
                  <a:srgbClr val="260808"/>
                </a:solidFill>
                <a:latin typeface="Arial" panose="020B0604020202020204" pitchFamily="34" charset="0"/>
                <a:cs typeface="Arial" panose="020B0604020202020204" pitchFamily="34" charset="0"/>
              </a:rPr>
              <a:t>Introduction</a:t>
            </a:r>
          </a:p>
          <a:p>
            <a:pPr>
              <a:buClr>
                <a:srgbClr val="BE0204"/>
              </a:buClr>
              <a:buFontTx/>
              <a:buChar char="•"/>
            </a:pPr>
            <a:r>
              <a:rPr lang="zh-CN" altLang="zh-CN" b="1" dirty="0">
                <a:latin typeface="Arial" panose="020B0604020202020204" pitchFamily="34" charset="0"/>
                <a:cs typeface="Arial" panose="020B0604020202020204" pitchFamily="34" charset="0"/>
              </a:rPr>
              <a:t>Approach</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Hierarchical Size-based Pairing</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Interactive Treemap Generation</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Customizing Global Layout Tree</a:t>
            </a:r>
            <a:endParaRPr lang="zh-CN" altLang="zh-CN" sz="1500">
              <a:latin typeface="Arial" panose="020B0604020202020204" pitchFamily="34" charset="0"/>
              <a:cs typeface="Arial" panose="020B0604020202020204" pitchFamily="34" charset="0"/>
            </a:endParaRPr>
          </a:p>
          <a:p>
            <a:pPr>
              <a:buClr>
                <a:srgbClr val="BE0204"/>
              </a:buClr>
              <a:buFontTx/>
              <a:buChar char="•"/>
            </a:pPr>
            <a:r>
              <a:rPr lang="zh-CN" altLang="zh-CN">
                <a:latin typeface="Arial" panose="020B0604020202020204" pitchFamily="34" charset="0"/>
                <a:cs typeface="Arial" panose="020B0604020202020204" pitchFamily="34" charset="0"/>
              </a:rPr>
              <a:t>Results </a:t>
            </a:r>
            <a:r>
              <a:rPr lang="zh-CN" altLang="zh-CN" dirty="0">
                <a:latin typeface="Arial" panose="020B0604020202020204" pitchFamily="34" charset="0"/>
                <a:cs typeface="Arial" panose="020B0604020202020204" pitchFamily="34" charset="0"/>
              </a:rPr>
              <a:t>and Evaluation</a:t>
            </a:r>
            <a:endParaRPr lang="en-US" altLang="zh-CN" dirty="0">
              <a:latin typeface="Arial" panose="020B0604020202020204" pitchFamily="34" charset="0"/>
              <a:cs typeface="Arial" panose="020B0604020202020204" pitchFamily="34" charset="0"/>
            </a:endParaRP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Dataset Classifications</a:t>
            </a: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Quantatitive Comparison</a:t>
            </a:r>
          </a:p>
          <a:p>
            <a:pPr>
              <a:buClr>
                <a:srgbClr val="BE0204"/>
              </a:buClr>
              <a:buFontTx/>
              <a:buChar char="•"/>
            </a:pPr>
            <a:r>
              <a:rPr lang="zh-CN" altLang="zh-CN">
                <a:latin typeface="Arial" panose="020B0604020202020204" pitchFamily="34" charset="0"/>
                <a:cs typeface="Arial" panose="020B0604020202020204" pitchFamily="34" charset="0"/>
              </a:rPr>
              <a:t>Conclusion</a:t>
            </a:r>
            <a:endParaRPr lang="zh-CN" altLang="zh-CN" dirty="0">
              <a:latin typeface="Arial" panose="020B0604020202020204" pitchFamily="34" charset="0"/>
              <a:cs typeface="Arial" panose="020B0604020202020204" pitchFamily="34" charset="0"/>
            </a:endParaRPr>
          </a:p>
        </p:txBody>
      </p:sp>
      <p:sp>
        <p:nvSpPr>
          <p:cNvPr id="9218" name="Rectangle 2" descr="Agenda">
            <a:extLst>
              <a:ext uri="{FF2B5EF4-FFF2-40B4-BE49-F238E27FC236}">
                <a16:creationId xmlns:a16="http://schemas.microsoft.com/office/drawing/2014/main" id="{BAF6E00C-79E1-4B88-9F35-DD51130D3D71}"/>
              </a:ext>
            </a:extLst>
          </p:cNvPr>
          <p:cNvSpPr>
            <a:spLocks noGrp="1"/>
          </p:cNvSpPr>
          <p:nvPr>
            <p:ph type="title" idx="4294967295"/>
          </p:nvPr>
        </p:nvSpPr>
        <p:spPr bwMode="auto">
          <a:xfrm>
            <a:off x="575387" y="128634"/>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dirty="0">
                <a:solidFill>
                  <a:srgbClr val="C00000"/>
                </a:solidFill>
                <a:latin typeface="Arial" panose="020B0604020202020204" pitchFamily="34" charset="0"/>
                <a:cs typeface="Arial" panose="020B0604020202020204" pitchFamily="34" charset="0"/>
              </a:rPr>
              <a:t>Outline</a:t>
            </a:r>
            <a:endParaRPr lang="zh-CN" altLang="zh-CN" dirty="0">
              <a:solidFill>
                <a:srgbClr val="C00000"/>
              </a:solidFill>
              <a:latin typeface="Arial" panose="020B0604020202020204" pitchFamily="34" charset="0"/>
              <a:cs typeface="Arial" panose="020B0604020202020204" pitchFamily="34" charset="0"/>
            </a:endParaRPr>
          </a:p>
        </p:txBody>
      </p:sp>
      <p:sp>
        <p:nvSpPr>
          <p:cNvPr id="5" name="灯片编号占位符 4">
            <a:extLst>
              <a:ext uri="{FF2B5EF4-FFF2-40B4-BE49-F238E27FC236}">
                <a16:creationId xmlns:a16="http://schemas.microsoft.com/office/drawing/2014/main" id="{F70FF970-FBD5-437D-B046-6E307DC0D7F7}"/>
              </a:ext>
            </a:extLst>
          </p:cNvPr>
          <p:cNvSpPr>
            <a:spLocks noGrp="1"/>
          </p:cNvSpPr>
          <p:nvPr>
            <p:ph type="sldNum" sz="quarter" idx="10"/>
          </p:nvPr>
        </p:nvSpPr>
        <p:spPr/>
        <p:txBody>
          <a:bodyPr/>
          <a:lstStyle/>
          <a:p>
            <a:fld id="{E1EC0364-EED2-479F-9FC0-3C637C2ED495}" type="slidenum">
              <a:rPr lang="zh-CN" altLang="zh-CN" smtClean="0"/>
              <a:pPr/>
              <a:t>15</a:t>
            </a:fld>
            <a:endParaRPr lang="zh-CN" altLang="zh-CN"/>
          </a:p>
        </p:txBody>
      </p:sp>
    </p:spTree>
    <p:extLst>
      <p:ext uri="{BB962C8B-B14F-4D97-AF65-F5344CB8AC3E}">
        <p14:creationId xmlns:p14="http://schemas.microsoft.com/office/powerpoint/2010/main" val="38099564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0523CF75-C666-93C6-D6B6-E41DB3567581}"/>
              </a:ext>
            </a:extLst>
          </p:cNvPr>
          <p:cNvPicPr>
            <a:picLocks noChangeAspect="1"/>
          </p:cNvPicPr>
          <p:nvPr/>
        </p:nvPicPr>
        <p:blipFill>
          <a:blip r:embed="rId3"/>
          <a:stretch>
            <a:fillRect/>
          </a:stretch>
        </p:blipFill>
        <p:spPr>
          <a:xfrm>
            <a:off x="4387637" y="2392977"/>
            <a:ext cx="3059407" cy="2272480"/>
          </a:xfrm>
          <a:prstGeom prst="rect">
            <a:avLst/>
          </a:prstGeom>
        </p:spPr>
      </p:pic>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Overview: A pipeline of our approach</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16</a:t>
            </a:fld>
            <a:endParaRPr lang="zh-CN" altLang="zh-CN"/>
          </a:p>
        </p:txBody>
      </p:sp>
      <p:pic>
        <p:nvPicPr>
          <p:cNvPr id="3" name="图片 2">
            <a:extLst>
              <a:ext uri="{FF2B5EF4-FFF2-40B4-BE49-F238E27FC236}">
                <a16:creationId xmlns:a16="http://schemas.microsoft.com/office/drawing/2014/main" id="{B7514AE8-9C2C-B1C4-B124-2DB50D57EE6D}"/>
              </a:ext>
            </a:extLst>
          </p:cNvPr>
          <p:cNvPicPr>
            <a:picLocks noChangeAspect="1"/>
          </p:cNvPicPr>
          <p:nvPr/>
        </p:nvPicPr>
        <p:blipFill>
          <a:blip r:embed="rId4"/>
          <a:stretch>
            <a:fillRect/>
          </a:stretch>
        </p:blipFill>
        <p:spPr>
          <a:xfrm>
            <a:off x="312209" y="2054048"/>
            <a:ext cx="2979631" cy="2928307"/>
          </a:xfrm>
          <a:prstGeom prst="rect">
            <a:avLst/>
          </a:prstGeom>
        </p:spPr>
      </p:pic>
      <p:sp>
        <p:nvSpPr>
          <p:cNvPr id="9" name="Text Box 10" descr="Node-link Graph">
            <a:extLst>
              <a:ext uri="{FF2B5EF4-FFF2-40B4-BE49-F238E27FC236}">
                <a16:creationId xmlns:a16="http://schemas.microsoft.com/office/drawing/2014/main" id="{7C0C609D-3FE2-2B93-591D-695D3FD34EAD}"/>
              </a:ext>
            </a:extLst>
          </p:cNvPr>
          <p:cNvSpPr txBox="1">
            <a:spLocks/>
          </p:cNvSpPr>
          <p:nvPr/>
        </p:nvSpPr>
        <p:spPr bwMode="auto">
          <a:xfrm>
            <a:off x="312209" y="1156533"/>
            <a:ext cx="7697935"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Input data </a:t>
            </a:r>
            <a:r>
              <a:rPr lang="zh-CN" altLang="en-US" sz="2700">
                <a:latin typeface="Arial" panose="020B0604020202020204" pitchFamily="34" charset="0"/>
                <a:cs typeface="Arial" panose="020B0604020202020204" pitchFamily="34" charset="0"/>
                <a:sym typeface="Arial" panose="020B0604020202020204" pitchFamily="34" charset="0"/>
              </a:rPr>
              <a:t>→ </a:t>
            </a:r>
            <a:r>
              <a:rPr lang="en-US" altLang="zh-CN" sz="2700">
                <a:latin typeface="Arial" panose="020B0604020202020204" pitchFamily="34" charset="0"/>
                <a:cs typeface="Arial" panose="020B0604020202020204" pitchFamily="34" charset="0"/>
                <a:sym typeface="Arial" panose="020B0604020202020204" pitchFamily="34" charset="0"/>
              </a:rPr>
              <a:t>Pairing Tree </a:t>
            </a:r>
            <a:r>
              <a:rPr lang="zh-CN" altLang="en-US" sz="2700">
                <a:latin typeface="Arial" panose="020B0604020202020204" pitchFamily="34" charset="0"/>
                <a:cs typeface="Arial" panose="020B0604020202020204" pitchFamily="34" charset="0"/>
                <a:sym typeface="Arial" panose="020B0604020202020204" pitchFamily="34" charset="0"/>
              </a:rPr>
              <a:t>→ </a:t>
            </a:r>
            <a:r>
              <a:rPr lang="en-US" altLang="zh-CN" sz="2700">
                <a:latin typeface="Arial" panose="020B0604020202020204" pitchFamily="34" charset="0"/>
                <a:cs typeface="Arial" panose="020B0604020202020204" pitchFamily="34" charset="0"/>
                <a:sym typeface="Arial" panose="020B0604020202020204" pitchFamily="34" charset="0"/>
              </a:rPr>
              <a:t>Global Layout Tree</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pic>
        <p:nvPicPr>
          <p:cNvPr id="6" name="图片 5">
            <a:extLst>
              <a:ext uri="{FF2B5EF4-FFF2-40B4-BE49-F238E27FC236}">
                <a16:creationId xmlns:a16="http://schemas.microsoft.com/office/drawing/2014/main" id="{60CAC7BB-08ED-2429-A589-8DB87067E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8236" y="5879475"/>
            <a:ext cx="273390" cy="179118"/>
          </a:xfrm>
          <a:prstGeom prst="rect">
            <a:avLst/>
          </a:prstGeom>
        </p:spPr>
      </p:pic>
      <p:pic>
        <p:nvPicPr>
          <p:cNvPr id="8" name="图片 7">
            <a:extLst>
              <a:ext uri="{FF2B5EF4-FFF2-40B4-BE49-F238E27FC236}">
                <a16:creationId xmlns:a16="http://schemas.microsoft.com/office/drawing/2014/main" id="{6B99BD43-75DC-AEF9-8299-EBC9236A6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9900" y="5882745"/>
            <a:ext cx="292245" cy="188545"/>
          </a:xfrm>
          <a:prstGeom prst="rect">
            <a:avLst/>
          </a:prstGeom>
        </p:spPr>
      </p:pic>
      <p:pic>
        <p:nvPicPr>
          <p:cNvPr id="11" name="图片 10">
            <a:extLst>
              <a:ext uri="{FF2B5EF4-FFF2-40B4-BE49-F238E27FC236}">
                <a16:creationId xmlns:a16="http://schemas.microsoft.com/office/drawing/2014/main" id="{6C775DC7-752B-BB9B-AB8A-DAA493D222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0323" y="5832918"/>
            <a:ext cx="443080" cy="282817"/>
          </a:xfrm>
          <a:prstGeom prst="rect">
            <a:avLst/>
          </a:prstGeom>
        </p:spPr>
      </p:pic>
      <p:pic>
        <p:nvPicPr>
          <p:cNvPr id="15" name="图片 14">
            <a:extLst>
              <a:ext uri="{FF2B5EF4-FFF2-40B4-BE49-F238E27FC236}">
                <a16:creationId xmlns:a16="http://schemas.microsoft.com/office/drawing/2014/main" id="{796EC9EE-51D5-FD0D-4753-8A793BAA1F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7454" y="5836383"/>
            <a:ext cx="499643" cy="311099"/>
          </a:xfrm>
          <a:prstGeom prst="rect">
            <a:avLst/>
          </a:prstGeom>
        </p:spPr>
      </p:pic>
      <p:pic>
        <p:nvPicPr>
          <p:cNvPr id="17" name="图片 16">
            <a:extLst>
              <a:ext uri="{FF2B5EF4-FFF2-40B4-BE49-F238E27FC236}">
                <a16:creationId xmlns:a16="http://schemas.microsoft.com/office/drawing/2014/main" id="{6E55579A-A5B3-7FBF-CFD9-891F62B450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0716" y="5826956"/>
            <a:ext cx="518498" cy="320526"/>
          </a:xfrm>
          <a:prstGeom prst="rect">
            <a:avLst/>
          </a:prstGeom>
        </p:spPr>
      </p:pic>
      <p:pic>
        <p:nvPicPr>
          <p:cNvPr id="19" name="图片 18">
            <a:extLst>
              <a:ext uri="{FF2B5EF4-FFF2-40B4-BE49-F238E27FC236}">
                <a16:creationId xmlns:a16="http://schemas.microsoft.com/office/drawing/2014/main" id="{5A32BC83-50B8-4FE6-A47C-C83F000C1D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7489" y="5842540"/>
            <a:ext cx="452507" cy="292244"/>
          </a:xfrm>
          <a:prstGeom prst="rect">
            <a:avLst/>
          </a:prstGeom>
        </p:spPr>
      </p:pic>
      <p:pic>
        <p:nvPicPr>
          <p:cNvPr id="21" name="图片 20">
            <a:extLst>
              <a:ext uri="{FF2B5EF4-FFF2-40B4-BE49-F238E27FC236}">
                <a16:creationId xmlns:a16="http://schemas.microsoft.com/office/drawing/2014/main" id="{E5995F0A-646F-0CC3-F1D0-38F0E1EBA4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5891" y="5829842"/>
            <a:ext cx="452507" cy="292244"/>
          </a:xfrm>
          <a:prstGeom prst="rect">
            <a:avLst/>
          </a:prstGeom>
        </p:spPr>
      </p:pic>
      <p:pic>
        <p:nvPicPr>
          <p:cNvPr id="25" name="图片 24">
            <a:extLst>
              <a:ext uri="{FF2B5EF4-FFF2-40B4-BE49-F238E27FC236}">
                <a16:creationId xmlns:a16="http://schemas.microsoft.com/office/drawing/2014/main" id="{7FDA03D3-EF86-F8B0-EA4D-A6082DDFE70E}"/>
              </a:ext>
            </a:extLst>
          </p:cNvPr>
          <p:cNvPicPr>
            <a:picLocks noChangeAspect="1"/>
          </p:cNvPicPr>
          <p:nvPr/>
        </p:nvPicPr>
        <p:blipFill>
          <a:blip r:embed="rId12"/>
          <a:stretch>
            <a:fillRect/>
          </a:stretch>
        </p:blipFill>
        <p:spPr>
          <a:xfrm>
            <a:off x="8329826" y="2309551"/>
            <a:ext cx="3258914" cy="2355906"/>
          </a:xfrm>
          <a:prstGeom prst="rect">
            <a:avLst/>
          </a:prstGeom>
        </p:spPr>
      </p:pic>
      <p:sp>
        <p:nvSpPr>
          <p:cNvPr id="28" name="箭头: 下 27">
            <a:extLst>
              <a:ext uri="{FF2B5EF4-FFF2-40B4-BE49-F238E27FC236}">
                <a16:creationId xmlns:a16="http://schemas.microsoft.com/office/drawing/2014/main" id="{25715DA6-EC53-3341-556B-5288DE74FE83}"/>
              </a:ext>
            </a:extLst>
          </p:cNvPr>
          <p:cNvSpPr/>
          <p:nvPr/>
        </p:nvSpPr>
        <p:spPr>
          <a:xfrm rot="16200000">
            <a:off x="7497622" y="2443954"/>
            <a:ext cx="677857" cy="1302760"/>
          </a:xfrm>
          <a:prstGeom prst="downArrow">
            <a:avLst>
              <a:gd name="adj1" fmla="val 41244"/>
              <a:gd name="adj2" fmla="val 62926"/>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下 32">
            <a:extLst>
              <a:ext uri="{FF2B5EF4-FFF2-40B4-BE49-F238E27FC236}">
                <a16:creationId xmlns:a16="http://schemas.microsoft.com/office/drawing/2014/main" id="{5B187587-94BB-1A1A-46E5-7CE57E39ABAE}"/>
              </a:ext>
            </a:extLst>
          </p:cNvPr>
          <p:cNvSpPr/>
          <p:nvPr/>
        </p:nvSpPr>
        <p:spPr>
          <a:xfrm rot="13673398">
            <a:off x="3435615" y="4231997"/>
            <a:ext cx="677857" cy="1250998"/>
          </a:xfrm>
          <a:prstGeom prst="downArrow">
            <a:avLst>
              <a:gd name="adj1" fmla="val 41244"/>
              <a:gd name="adj2" fmla="val 62926"/>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 Box 10" descr="Node-link Graph">
            <a:extLst>
              <a:ext uri="{FF2B5EF4-FFF2-40B4-BE49-F238E27FC236}">
                <a16:creationId xmlns:a16="http://schemas.microsoft.com/office/drawing/2014/main" id="{3C12FEC0-4455-4C91-F95D-C2308C983ED8}"/>
              </a:ext>
            </a:extLst>
          </p:cNvPr>
          <p:cNvSpPr txBox="1">
            <a:spLocks/>
          </p:cNvSpPr>
          <p:nvPr/>
        </p:nvSpPr>
        <p:spPr bwMode="auto">
          <a:xfrm>
            <a:off x="419341" y="5004385"/>
            <a:ext cx="3336295"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Input data</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sp>
        <p:nvSpPr>
          <p:cNvPr id="35" name="Text Box 10" descr="Node-link Graph">
            <a:extLst>
              <a:ext uri="{FF2B5EF4-FFF2-40B4-BE49-F238E27FC236}">
                <a16:creationId xmlns:a16="http://schemas.microsoft.com/office/drawing/2014/main" id="{A7366D19-24D5-3DDC-DA0E-0FB9454DA891}"/>
              </a:ext>
            </a:extLst>
          </p:cNvPr>
          <p:cNvSpPr txBox="1">
            <a:spLocks/>
          </p:cNvSpPr>
          <p:nvPr/>
        </p:nvSpPr>
        <p:spPr bwMode="auto">
          <a:xfrm>
            <a:off x="4889900" y="4526309"/>
            <a:ext cx="1973514"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Pairing Tree</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sp>
        <p:nvSpPr>
          <p:cNvPr id="36" name="Text Box 10" descr="Node-link Graph">
            <a:extLst>
              <a:ext uri="{FF2B5EF4-FFF2-40B4-BE49-F238E27FC236}">
                <a16:creationId xmlns:a16="http://schemas.microsoft.com/office/drawing/2014/main" id="{2AAA6D62-C67A-E736-58A8-C8C1659A39F8}"/>
              </a:ext>
            </a:extLst>
          </p:cNvPr>
          <p:cNvSpPr txBox="1">
            <a:spLocks/>
          </p:cNvSpPr>
          <p:nvPr/>
        </p:nvSpPr>
        <p:spPr bwMode="auto">
          <a:xfrm>
            <a:off x="8329826" y="4526309"/>
            <a:ext cx="3625901"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Global Layout Tree</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6872178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Overview: A pipeline of our approach</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17</a:t>
            </a:fld>
            <a:endParaRPr lang="zh-CN" altLang="zh-CN"/>
          </a:p>
        </p:txBody>
      </p:sp>
      <p:sp>
        <p:nvSpPr>
          <p:cNvPr id="9" name="Text Box 10" descr="Node-link Graph">
            <a:extLst>
              <a:ext uri="{FF2B5EF4-FFF2-40B4-BE49-F238E27FC236}">
                <a16:creationId xmlns:a16="http://schemas.microsoft.com/office/drawing/2014/main" id="{7C0C609D-3FE2-2B93-591D-695D3FD34EAD}"/>
              </a:ext>
            </a:extLst>
          </p:cNvPr>
          <p:cNvSpPr txBox="1">
            <a:spLocks/>
          </p:cNvSpPr>
          <p:nvPr/>
        </p:nvSpPr>
        <p:spPr bwMode="auto">
          <a:xfrm>
            <a:off x="312209" y="1156533"/>
            <a:ext cx="6615285"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Global Layout Tree </a:t>
            </a:r>
            <a:r>
              <a:rPr lang="zh-CN" altLang="en-US" sz="2700">
                <a:latin typeface="Arial" panose="020B0604020202020204" pitchFamily="34" charset="0"/>
                <a:cs typeface="Arial" panose="020B0604020202020204" pitchFamily="34" charset="0"/>
                <a:sym typeface="Arial" panose="020B0604020202020204" pitchFamily="34" charset="0"/>
              </a:rPr>
              <a:t>→ </a:t>
            </a:r>
            <a:r>
              <a:rPr lang="en-US" altLang="zh-CN" sz="2700">
                <a:latin typeface="Arial" panose="020B0604020202020204" pitchFamily="34" charset="0"/>
                <a:cs typeface="Arial" panose="020B0604020202020204" pitchFamily="34" charset="0"/>
                <a:sym typeface="Arial" panose="020B0604020202020204" pitchFamily="34" charset="0"/>
              </a:rPr>
              <a:t>Temporal Treemaps</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pic>
        <p:nvPicPr>
          <p:cNvPr id="25" name="图片 24">
            <a:extLst>
              <a:ext uri="{FF2B5EF4-FFF2-40B4-BE49-F238E27FC236}">
                <a16:creationId xmlns:a16="http://schemas.microsoft.com/office/drawing/2014/main" id="{7FDA03D3-EF86-F8B0-EA4D-A6082DDFE70E}"/>
              </a:ext>
            </a:extLst>
          </p:cNvPr>
          <p:cNvPicPr>
            <a:picLocks noChangeAspect="1"/>
          </p:cNvPicPr>
          <p:nvPr/>
        </p:nvPicPr>
        <p:blipFill>
          <a:blip r:embed="rId3"/>
          <a:stretch>
            <a:fillRect/>
          </a:stretch>
        </p:blipFill>
        <p:spPr>
          <a:xfrm>
            <a:off x="238139" y="2693497"/>
            <a:ext cx="3258914" cy="2355906"/>
          </a:xfrm>
          <a:prstGeom prst="rect">
            <a:avLst/>
          </a:prstGeom>
        </p:spPr>
      </p:pic>
      <p:sp>
        <p:nvSpPr>
          <p:cNvPr id="36" name="Text Box 10" descr="Node-link Graph">
            <a:extLst>
              <a:ext uri="{FF2B5EF4-FFF2-40B4-BE49-F238E27FC236}">
                <a16:creationId xmlns:a16="http://schemas.microsoft.com/office/drawing/2014/main" id="{2AAA6D62-C67A-E736-58A8-C8C1659A39F8}"/>
              </a:ext>
            </a:extLst>
          </p:cNvPr>
          <p:cNvSpPr txBox="1">
            <a:spLocks/>
          </p:cNvSpPr>
          <p:nvPr/>
        </p:nvSpPr>
        <p:spPr bwMode="auto">
          <a:xfrm>
            <a:off x="338679" y="5108236"/>
            <a:ext cx="3625901"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Global Layout Tree</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pic>
        <p:nvPicPr>
          <p:cNvPr id="5" name="图片 4">
            <a:extLst>
              <a:ext uri="{FF2B5EF4-FFF2-40B4-BE49-F238E27FC236}">
                <a16:creationId xmlns:a16="http://schemas.microsoft.com/office/drawing/2014/main" id="{A2FDDEA2-8A91-3943-D844-611DB1405FF0}"/>
              </a:ext>
            </a:extLst>
          </p:cNvPr>
          <p:cNvPicPr>
            <a:picLocks noChangeAspect="1"/>
          </p:cNvPicPr>
          <p:nvPr/>
        </p:nvPicPr>
        <p:blipFill>
          <a:blip r:embed="rId4"/>
          <a:stretch>
            <a:fillRect/>
          </a:stretch>
        </p:blipFill>
        <p:spPr>
          <a:xfrm>
            <a:off x="6096000" y="1988399"/>
            <a:ext cx="4096653" cy="4290473"/>
          </a:xfrm>
          <a:prstGeom prst="rect">
            <a:avLst/>
          </a:prstGeom>
        </p:spPr>
      </p:pic>
      <p:sp>
        <p:nvSpPr>
          <p:cNvPr id="22" name="箭头: 下 21">
            <a:extLst>
              <a:ext uri="{FF2B5EF4-FFF2-40B4-BE49-F238E27FC236}">
                <a16:creationId xmlns:a16="http://schemas.microsoft.com/office/drawing/2014/main" id="{24AC26B1-1EE6-D94F-A33F-141B9B83AA7D}"/>
              </a:ext>
            </a:extLst>
          </p:cNvPr>
          <p:cNvSpPr/>
          <p:nvPr/>
        </p:nvSpPr>
        <p:spPr>
          <a:xfrm rot="16200000">
            <a:off x="4494633" y="3584880"/>
            <a:ext cx="677857" cy="1250998"/>
          </a:xfrm>
          <a:prstGeom prst="downArrow">
            <a:avLst>
              <a:gd name="adj1" fmla="val 41244"/>
              <a:gd name="adj2" fmla="val 62926"/>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 Box 10" descr="Node-link Graph">
            <a:extLst>
              <a:ext uri="{FF2B5EF4-FFF2-40B4-BE49-F238E27FC236}">
                <a16:creationId xmlns:a16="http://schemas.microsoft.com/office/drawing/2014/main" id="{9B18175C-8DF6-9E1A-2BB0-66C485DEA492}"/>
              </a:ext>
            </a:extLst>
          </p:cNvPr>
          <p:cNvSpPr txBox="1">
            <a:spLocks/>
          </p:cNvSpPr>
          <p:nvPr/>
        </p:nvSpPr>
        <p:spPr bwMode="auto">
          <a:xfrm>
            <a:off x="3815522" y="3174369"/>
            <a:ext cx="2280478"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700">
                <a:latin typeface="Arial" panose="020B0604020202020204" pitchFamily="34" charset="0"/>
                <a:cs typeface="Arial" panose="020B0604020202020204" pitchFamily="34" charset="0"/>
                <a:sym typeface="Arial" panose="020B0604020202020204" pitchFamily="34" charset="0"/>
              </a:rPr>
              <a:t>(+) Input data</a:t>
            </a:r>
            <a:endParaRPr lang="zh-CN" altLang="zh-CN" sz="270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054131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anim calcmode="lin" valueType="num">
                                      <p:cBhvr>
                                        <p:cTn id="13" dur="250" fill="hold"/>
                                        <p:tgtEl>
                                          <p:spTgt spid="24"/>
                                        </p:tgtEl>
                                        <p:attrNameLst>
                                          <p:attrName>ppt_x</p:attrName>
                                        </p:attrNameLst>
                                      </p:cBhvr>
                                      <p:tavLst>
                                        <p:tav tm="0">
                                          <p:val>
                                            <p:strVal val="#ppt_x"/>
                                          </p:val>
                                        </p:tav>
                                        <p:tav tm="100000">
                                          <p:val>
                                            <p:strVal val="#ppt_x"/>
                                          </p:val>
                                        </p:tav>
                                      </p:tavLst>
                                    </p:anim>
                                    <p:anim calcmode="lin" valueType="num">
                                      <p:cBhvr>
                                        <p:cTn id="14" dur="25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anim calcmode="lin" valueType="num">
                                      <p:cBhvr>
                                        <p:cTn id="19" dur="250" fill="hold"/>
                                        <p:tgtEl>
                                          <p:spTgt spid="5"/>
                                        </p:tgtEl>
                                        <p:attrNameLst>
                                          <p:attrName>ppt_x</p:attrName>
                                        </p:attrNameLst>
                                      </p:cBhvr>
                                      <p:tavLst>
                                        <p:tav tm="0">
                                          <p:val>
                                            <p:strVal val="#ppt_x"/>
                                          </p:val>
                                        </p:tav>
                                        <p:tav tm="100000">
                                          <p:val>
                                            <p:strVal val="#ppt_x"/>
                                          </p:val>
                                        </p:tav>
                                      </p:tavLst>
                                    </p:anim>
                                    <p:anim calcmode="lin" valueType="num">
                                      <p:cBhvr>
                                        <p:cTn id="20"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descr="Introduction…">
            <a:extLst>
              <a:ext uri="{FF2B5EF4-FFF2-40B4-BE49-F238E27FC236}">
                <a16:creationId xmlns:a16="http://schemas.microsoft.com/office/drawing/2014/main" id="{70DF75EA-1939-4C46-87D4-2A514A85F5B9}"/>
              </a:ext>
            </a:extLst>
          </p:cNvPr>
          <p:cNvSpPr>
            <a:spLocks noGrp="1"/>
          </p:cNvSpPr>
          <p:nvPr>
            <p:ph type="body" idx="4294967295"/>
          </p:nvPr>
        </p:nvSpPr>
        <p:spPr bwMode="auto">
          <a:xfrm>
            <a:off x="1415480" y="1448780"/>
            <a:ext cx="7995253" cy="4445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a:buClr>
                <a:srgbClr val="BE0204"/>
              </a:buClr>
              <a:buFontTx/>
              <a:buChar char="•"/>
            </a:pPr>
            <a:r>
              <a:rPr lang="zh-CN" altLang="zh-CN" dirty="0">
                <a:solidFill>
                  <a:srgbClr val="260808"/>
                </a:solidFill>
                <a:latin typeface="Arial" panose="020B0604020202020204" pitchFamily="34" charset="0"/>
                <a:cs typeface="Arial" panose="020B0604020202020204" pitchFamily="34" charset="0"/>
              </a:rPr>
              <a:t>Introduction</a:t>
            </a:r>
          </a:p>
          <a:p>
            <a:pPr>
              <a:buClr>
                <a:srgbClr val="BE0204"/>
              </a:buClr>
              <a:buFontTx/>
              <a:buChar char="•"/>
            </a:pPr>
            <a:r>
              <a:rPr lang="zh-CN" altLang="zh-CN" b="1" dirty="0">
                <a:latin typeface="Arial" panose="020B0604020202020204" pitchFamily="34" charset="0"/>
                <a:cs typeface="Arial" panose="020B0604020202020204" pitchFamily="34" charset="0"/>
              </a:rPr>
              <a:t>Approach</a:t>
            </a:r>
          </a:p>
          <a:p>
            <a:pPr marL="571477" lvl="1" indent="-293676">
              <a:spcBef>
                <a:spcPct val="0"/>
              </a:spcBef>
              <a:buClr>
                <a:srgbClr val="FA8716"/>
              </a:buClr>
              <a:buFont typeface="Times" panose="02020603050405020304" pitchFamily="18" charset="0"/>
              <a:buChar char="•"/>
            </a:pPr>
            <a:r>
              <a:rPr lang="en-US" altLang="zh-CN" sz="1500" b="1">
                <a:latin typeface="Arial" panose="020B0604020202020204" pitchFamily="34" charset="0"/>
                <a:cs typeface="Arial" panose="020B0604020202020204" pitchFamily="34" charset="0"/>
              </a:rPr>
              <a:t>Hierarchical Size-based Pairing</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Interactive Treemap Generation</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Customizing Global Layout Tree</a:t>
            </a:r>
            <a:endParaRPr lang="zh-CN" altLang="zh-CN" sz="1500">
              <a:latin typeface="Arial" panose="020B0604020202020204" pitchFamily="34" charset="0"/>
              <a:cs typeface="Arial" panose="020B0604020202020204" pitchFamily="34" charset="0"/>
            </a:endParaRPr>
          </a:p>
          <a:p>
            <a:pPr>
              <a:buClr>
                <a:srgbClr val="BE0204"/>
              </a:buClr>
              <a:buFontTx/>
              <a:buChar char="•"/>
            </a:pPr>
            <a:r>
              <a:rPr lang="zh-CN" altLang="zh-CN">
                <a:latin typeface="Arial" panose="020B0604020202020204" pitchFamily="34" charset="0"/>
                <a:cs typeface="Arial" panose="020B0604020202020204" pitchFamily="34" charset="0"/>
              </a:rPr>
              <a:t>Results </a:t>
            </a:r>
            <a:r>
              <a:rPr lang="zh-CN" altLang="zh-CN" dirty="0">
                <a:latin typeface="Arial" panose="020B0604020202020204" pitchFamily="34" charset="0"/>
                <a:cs typeface="Arial" panose="020B0604020202020204" pitchFamily="34" charset="0"/>
              </a:rPr>
              <a:t>and Evaluation</a:t>
            </a:r>
            <a:endParaRPr lang="en-US" altLang="zh-CN" dirty="0">
              <a:latin typeface="Arial" panose="020B0604020202020204" pitchFamily="34" charset="0"/>
              <a:cs typeface="Arial" panose="020B0604020202020204" pitchFamily="34" charset="0"/>
            </a:endParaRP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Dataset Classifications</a:t>
            </a: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Quantatitive Comparison</a:t>
            </a:r>
          </a:p>
          <a:p>
            <a:pPr>
              <a:buClr>
                <a:srgbClr val="BE0204"/>
              </a:buClr>
              <a:buFontTx/>
              <a:buChar char="•"/>
            </a:pPr>
            <a:r>
              <a:rPr lang="zh-CN" altLang="zh-CN">
                <a:latin typeface="Arial" panose="020B0604020202020204" pitchFamily="34" charset="0"/>
                <a:cs typeface="Arial" panose="020B0604020202020204" pitchFamily="34" charset="0"/>
              </a:rPr>
              <a:t>Conclusion</a:t>
            </a:r>
            <a:endParaRPr lang="zh-CN" altLang="zh-CN" dirty="0">
              <a:latin typeface="Arial" panose="020B0604020202020204" pitchFamily="34" charset="0"/>
              <a:cs typeface="Arial" panose="020B0604020202020204" pitchFamily="34" charset="0"/>
            </a:endParaRPr>
          </a:p>
        </p:txBody>
      </p:sp>
      <p:sp>
        <p:nvSpPr>
          <p:cNvPr id="9218" name="Rectangle 2" descr="Agenda">
            <a:extLst>
              <a:ext uri="{FF2B5EF4-FFF2-40B4-BE49-F238E27FC236}">
                <a16:creationId xmlns:a16="http://schemas.microsoft.com/office/drawing/2014/main" id="{BAF6E00C-79E1-4B88-9F35-DD51130D3D71}"/>
              </a:ext>
            </a:extLst>
          </p:cNvPr>
          <p:cNvSpPr>
            <a:spLocks noGrp="1"/>
          </p:cNvSpPr>
          <p:nvPr>
            <p:ph type="title" idx="4294967295"/>
          </p:nvPr>
        </p:nvSpPr>
        <p:spPr bwMode="auto">
          <a:xfrm>
            <a:off x="575387" y="128634"/>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dirty="0">
                <a:solidFill>
                  <a:srgbClr val="C00000"/>
                </a:solidFill>
                <a:latin typeface="Arial" panose="020B0604020202020204" pitchFamily="34" charset="0"/>
                <a:cs typeface="Arial" panose="020B0604020202020204" pitchFamily="34" charset="0"/>
              </a:rPr>
              <a:t>Outline</a:t>
            </a:r>
            <a:endParaRPr lang="zh-CN" altLang="zh-CN" dirty="0">
              <a:solidFill>
                <a:srgbClr val="C00000"/>
              </a:solidFill>
              <a:latin typeface="Arial" panose="020B0604020202020204" pitchFamily="34" charset="0"/>
              <a:cs typeface="Arial" panose="020B0604020202020204" pitchFamily="34" charset="0"/>
            </a:endParaRPr>
          </a:p>
        </p:txBody>
      </p:sp>
      <p:sp>
        <p:nvSpPr>
          <p:cNvPr id="5" name="灯片编号占位符 4">
            <a:extLst>
              <a:ext uri="{FF2B5EF4-FFF2-40B4-BE49-F238E27FC236}">
                <a16:creationId xmlns:a16="http://schemas.microsoft.com/office/drawing/2014/main" id="{F70FF970-FBD5-437D-B046-6E307DC0D7F7}"/>
              </a:ext>
            </a:extLst>
          </p:cNvPr>
          <p:cNvSpPr>
            <a:spLocks noGrp="1"/>
          </p:cNvSpPr>
          <p:nvPr>
            <p:ph type="sldNum" sz="quarter" idx="10"/>
          </p:nvPr>
        </p:nvSpPr>
        <p:spPr/>
        <p:txBody>
          <a:bodyPr/>
          <a:lstStyle/>
          <a:p>
            <a:fld id="{E1EC0364-EED2-479F-9FC0-3C637C2ED495}" type="slidenum">
              <a:rPr lang="zh-CN" altLang="zh-CN" smtClean="0"/>
              <a:pPr/>
              <a:t>18</a:t>
            </a:fld>
            <a:endParaRPr lang="zh-CN" altLang="zh-CN"/>
          </a:p>
        </p:txBody>
      </p:sp>
    </p:spTree>
    <p:extLst>
      <p:ext uri="{BB962C8B-B14F-4D97-AF65-F5344CB8AC3E}">
        <p14:creationId xmlns:p14="http://schemas.microsoft.com/office/powerpoint/2010/main" val="32180266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6" name="Rectangle 10" descr="Meet various application-specific layout requirements…">
            <a:extLst>
              <a:ext uri="{FF2B5EF4-FFF2-40B4-BE49-F238E27FC236}">
                <a16:creationId xmlns:a16="http://schemas.microsoft.com/office/drawing/2014/main" id="{0FC6371A-1C02-4D8E-8E59-8E6013706C15}"/>
              </a:ext>
            </a:extLst>
          </p:cNvPr>
          <p:cNvSpPr>
            <a:spLocks noGrp="1"/>
          </p:cNvSpPr>
          <p:nvPr>
            <p:ph type="body" sz="quarter" idx="4294967295"/>
          </p:nvPr>
        </p:nvSpPr>
        <p:spPr bwMode="auto">
          <a:xfrm>
            <a:off x="190805" y="5044456"/>
            <a:ext cx="11111180" cy="105642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42333" tIns="42333" rIns="42333" bIns="42333" rtlCol="0" anchor="ctr">
            <a:normAutofit/>
          </a:bodyPr>
          <a:lstStyle/>
          <a:p>
            <a:pPr marL="370402" lvl="1" indent="0" defTabSz="486814">
              <a:buSzPct val="145000"/>
              <a:buNone/>
            </a:pPr>
            <a:r>
              <a:rPr lang="en-US" altLang="zh-CN" sz="2800">
                <a:solidFill>
                  <a:srgbClr val="000000"/>
                </a:solidFill>
                <a:latin typeface="Arial" panose="020B0604020202020204" pitchFamily="34" charset="0"/>
                <a:cs typeface="Arial" panose="020B0604020202020204" pitchFamily="34" charset="0"/>
              </a:rPr>
              <a:t>Pairing nodes that </a:t>
            </a:r>
            <a:r>
              <a:rPr lang="en-US" altLang="zh-CN" sz="2800">
                <a:solidFill>
                  <a:srgbClr val="C00000"/>
                </a:solidFill>
                <a:latin typeface="Arial" panose="020B0604020202020204" pitchFamily="34" charset="0"/>
                <a:cs typeface="Arial" panose="020B0604020202020204" pitchFamily="34" charset="0"/>
              </a:rPr>
              <a:t>complement their size changes </a:t>
            </a:r>
            <a:r>
              <a:rPr lang="en-US" altLang="zh-CN" sz="2800">
                <a:solidFill>
                  <a:srgbClr val="000000"/>
                </a:solidFill>
                <a:latin typeface="Arial" panose="020B0604020202020204" pitchFamily="34" charset="0"/>
                <a:cs typeface="Arial" panose="020B0604020202020204" pitchFamily="34" charset="0"/>
              </a:rPr>
              <a:t>limits the impact</a:t>
            </a:r>
          </a:p>
          <a:p>
            <a:pPr marL="370402" lvl="1" indent="0" defTabSz="486814">
              <a:buSzPct val="145000"/>
              <a:buNone/>
            </a:pPr>
            <a:r>
              <a:rPr lang="en-US" altLang="zh-CN" sz="2800">
                <a:solidFill>
                  <a:srgbClr val="000000"/>
                </a:solidFill>
                <a:latin typeface="Arial" panose="020B0604020202020204" pitchFamily="34" charset="0"/>
                <a:cs typeface="Arial" panose="020B0604020202020204" pitchFamily="34" charset="0"/>
              </a:rPr>
              <a:t>of the data change to a local region.</a:t>
            </a:r>
            <a:endParaRPr lang="zh-CN" altLang="zh-CN" sz="3333" dirty="0">
              <a:solidFill>
                <a:srgbClr val="000000"/>
              </a:solidFill>
              <a:latin typeface="Arial" panose="020B0604020202020204" pitchFamily="34" charset="0"/>
              <a:cs typeface="Arial" panose="020B0604020202020204" pitchFamily="34" charset="0"/>
            </a:endParaRPr>
          </a:p>
        </p:txBody>
      </p:sp>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How to choose?</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19</a:t>
            </a:fld>
            <a:endParaRPr lang="zh-CN" altLang="zh-CN"/>
          </a:p>
        </p:txBody>
      </p:sp>
      <p:pic>
        <p:nvPicPr>
          <p:cNvPr id="3" name="图片 2">
            <a:extLst>
              <a:ext uri="{FF2B5EF4-FFF2-40B4-BE49-F238E27FC236}">
                <a16:creationId xmlns:a16="http://schemas.microsoft.com/office/drawing/2014/main" id="{9816D0CA-3C9B-FE64-0542-220032694BC5}"/>
              </a:ext>
            </a:extLst>
          </p:cNvPr>
          <p:cNvPicPr>
            <a:picLocks noChangeAspect="1"/>
          </p:cNvPicPr>
          <p:nvPr/>
        </p:nvPicPr>
        <p:blipFill rotWithShape="1">
          <a:blip r:embed="rId3"/>
          <a:srcRect t="2462"/>
          <a:stretch/>
        </p:blipFill>
        <p:spPr>
          <a:xfrm>
            <a:off x="312208" y="1416270"/>
            <a:ext cx="4515823" cy="3465795"/>
          </a:xfrm>
          <a:prstGeom prst="rect">
            <a:avLst/>
          </a:prstGeom>
        </p:spPr>
      </p:pic>
      <p:pic>
        <p:nvPicPr>
          <p:cNvPr id="6" name="图片 5">
            <a:extLst>
              <a:ext uri="{FF2B5EF4-FFF2-40B4-BE49-F238E27FC236}">
                <a16:creationId xmlns:a16="http://schemas.microsoft.com/office/drawing/2014/main" id="{3BADF544-C6E4-87BD-1700-7A7F55282CC3}"/>
              </a:ext>
            </a:extLst>
          </p:cNvPr>
          <p:cNvPicPr>
            <a:picLocks noChangeAspect="1"/>
          </p:cNvPicPr>
          <p:nvPr/>
        </p:nvPicPr>
        <p:blipFill>
          <a:blip r:embed="rId4"/>
          <a:stretch>
            <a:fillRect/>
          </a:stretch>
        </p:blipFill>
        <p:spPr>
          <a:xfrm>
            <a:off x="5388071" y="1733077"/>
            <a:ext cx="4515824" cy="2951427"/>
          </a:xfrm>
          <a:prstGeom prst="rect">
            <a:avLst/>
          </a:prstGeom>
        </p:spPr>
      </p:pic>
      <p:sp>
        <p:nvSpPr>
          <p:cNvPr id="26" name="矩形: 圆角 25">
            <a:extLst>
              <a:ext uri="{FF2B5EF4-FFF2-40B4-BE49-F238E27FC236}">
                <a16:creationId xmlns:a16="http://schemas.microsoft.com/office/drawing/2014/main" id="{FA2696BE-C486-271A-8B77-9221B8E2F481}"/>
              </a:ext>
            </a:extLst>
          </p:cNvPr>
          <p:cNvSpPr/>
          <p:nvPr/>
        </p:nvSpPr>
        <p:spPr bwMode="auto">
          <a:xfrm>
            <a:off x="7063252" y="1703257"/>
            <a:ext cx="1451641" cy="3085727"/>
          </a:xfrm>
          <a:prstGeom prst="roundRect">
            <a:avLst/>
          </a:prstGeom>
          <a:noFill/>
          <a:ln w="38100" cap="flat" cmpd="sng" algn="ctr">
            <a:solidFill>
              <a:srgbClr val="C00000"/>
            </a:solidFill>
            <a:prstDash val="dash"/>
            <a:round/>
            <a:headEnd type="none" w="med" len="med"/>
            <a:tailEnd type="none" w="med" len="med"/>
          </a:ln>
          <a:effectLst/>
        </p:spPr>
        <p:txBody>
          <a:bodyPr vert="horz" wrap="square" lIns="45719" tIns="45719" rIns="45719" bIns="45719"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zh-CN" altLang="en-US" sz="3400" b="0" i="0" u="none" strike="noStrike" cap="none" normalizeH="0" baseline="0">
              <a:ln>
                <a:noFill/>
              </a:ln>
              <a:solidFill>
                <a:srgbClr val="000000"/>
              </a:solidFill>
              <a:effectLst/>
              <a:latin typeface="Helvetica Neue" charset="0"/>
              <a:ea typeface="Helvetica Neue" charset="0"/>
              <a:cs typeface="Helvetica Neue" charset="0"/>
              <a:sym typeface="Helvetica Neue" charset="0"/>
            </a:endParaRPr>
          </a:p>
        </p:txBody>
      </p:sp>
      <p:sp>
        <p:nvSpPr>
          <p:cNvPr id="27" name="文本框 26">
            <a:extLst>
              <a:ext uri="{FF2B5EF4-FFF2-40B4-BE49-F238E27FC236}">
                <a16:creationId xmlns:a16="http://schemas.microsoft.com/office/drawing/2014/main" id="{2FC3FDBB-CFD5-29BE-C31E-263C942EB094}"/>
              </a:ext>
            </a:extLst>
          </p:cNvPr>
          <p:cNvSpPr txBox="1"/>
          <p:nvPr/>
        </p:nvSpPr>
        <p:spPr>
          <a:xfrm>
            <a:off x="7063252" y="5740049"/>
            <a:ext cx="1864432" cy="523220"/>
          </a:xfrm>
          <a:prstGeom prst="rect">
            <a:avLst/>
          </a:prstGeom>
          <a:noFill/>
        </p:spPr>
        <p:txBody>
          <a:bodyPr wrap="square">
            <a:spAutoFit/>
          </a:bodyPr>
          <a:lstStyle/>
          <a:p>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But wait…</a:t>
            </a:r>
            <a:endParaRPr lang="zh-CN" altLang="en-US"/>
          </a:p>
        </p:txBody>
      </p:sp>
      <p:sp>
        <p:nvSpPr>
          <p:cNvPr id="29" name="矩形: 圆角 28">
            <a:extLst>
              <a:ext uri="{FF2B5EF4-FFF2-40B4-BE49-F238E27FC236}">
                <a16:creationId xmlns:a16="http://schemas.microsoft.com/office/drawing/2014/main" id="{E49B208F-4A0E-BD6A-D5C4-13A8ED944FBC}"/>
              </a:ext>
            </a:extLst>
          </p:cNvPr>
          <p:cNvSpPr/>
          <p:nvPr/>
        </p:nvSpPr>
        <p:spPr bwMode="auto">
          <a:xfrm>
            <a:off x="8568964" y="1702501"/>
            <a:ext cx="1387023" cy="3085727"/>
          </a:xfrm>
          <a:prstGeom prst="roundRect">
            <a:avLst/>
          </a:prstGeom>
          <a:noFill/>
          <a:ln w="38100" cap="flat" cmpd="sng" algn="ctr">
            <a:solidFill>
              <a:srgbClr val="7E9FE3"/>
            </a:solidFill>
            <a:prstDash val="dash"/>
            <a:round/>
            <a:headEnd type="none" w="med" len="med"/>
            <a:tailEnd type="none" w="med" len="med"/>
          </a:ln>
          <a:effectLst/>
        </p:spPr>
        <p:txBody>
          <a:bodyPr vert="horz" wrap="square" lIns="45719" tIns="45719" rIns="45719" bIns="45719"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zh-CN" altLang="en-US" sz="3400" b="0" i="0" u="none" strike="noStrike" cap="none" normalizeH="0" baseline="0">
              <a:ln>
                <a:noFill/>
              </a:ln>
              <a:solidFill>
                <a:srgbClr val="000000"/>
              </a:solidFill>
              <a:effectLst/>
              <a:latin typeface="Helvetica Neue" charset="0"/>
              <a:ea typeface="Helvetica Neue" charset="0"/>
              <a:cs typeface="Helvetica Neue" charset="0"/>
              <a:sym typeface="Helvetica Neue" charset="0"/>
            </a:endParaRPr>
          </a:p>
        </p:txBody>
      </p:sp>
      <p:sp>
        <p:nvSpPr>
          <p:cNvPr id="10" name="Rectangle 10" descr="Meet various application-specific layout requirements…">
            <a:extLst>
              <a:ext uri="{FF2B5EF4-FFF2-40B4-BE49-F238E27FC236}">
                <a16:creationId xmlns:a16="http://schemas.microsoft.com/office/drawing/2014/main" id="{53FEF7E4-D7E7-093C-091B-D0B2EF3D8BEE}"/>
              </a:ext>
            </a:extLst>
          </p:cNvPr>
          <p:cNvSpPr txBox="1">
            <a:spLocks/>
          </p:cNvSpPr>
          <p:nvPr/>
        </p:nvSpPr>
        <p:spPr bwMode="auto">
          <a:xfrm>
            <a:off x="9778715" y="1477605"/>
            <a:ext cx="2477111" cy="251295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42333" tIns="42333" rIns="42333" bIns="42333"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0402" lvl="1" indent="0" defTabSz="486814">
              <a:buSzPct val="145000"/>
              <a:buFont typeface="Arial" panose="020B0604020202020204" pitchFamily="34" charset="0"/>
              <a:buNone/>
            </a:pPr>
            <a:r>
              <a:rPr lang="en-US" altLang="zh-CN">
                <a:solidFill>
                  <a:srgbClr val="000000"/>
                </a:solidFill>
                <a:latin typeface="Arial" panose="020B0604020202020204" pitchFamily="34" charset="0"/>
                <a:cs typeface="Arial" panose="020B0604020202020204" pitchFamily="34" charset="0"/>
              </a:rPr>
              <a:t>Pairing nodes with </a:t>
            </a:r>
            <a:r>
              <a:rPr lang="en-US" altLang="zh-CN">
                <a:solidFill>
                  <a:srgbClr val="7E9FE3"/>
                </a:solidFill>
                <a:latin typeface="Arial" panose="020B0604020202020204" pitchFamily="34" charset="0"/>
                <a:cs typeface="Arial" panose="020B0604020202020204" pitchFamily="34" charset="0"/>
              </a:rPr>
              <a:t>similar sizes </a:t>
            </a:r>
            <a:r>
              <a:rPr lang="en-US" altLang="zh-CN">
                <a:solidFill>
                  <a:srgbClr val="000000"/>
                </a:solidFill>
                <a:latin typeface="Arial" panose="020B0604020202020204" pitchFamily="34" charset="0"/>
                <a:cs typeface="Arial" panose="020B0604020202020204" pitchFamily="34" charset="0"/>
              </a:rPr>
              <a:t>yields better aspect ratio.</a:t>
            </a:r>
            <a:endParaRPr lang="zh-CN" altLang="zh-CN" sz="32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97870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50"/>
                                        <p:tgtEl>
                                          <p:spTgt spid="6"/>
                                        </p:tgtEl>
                                      </p:cBhvr>
                                    </p:animEffect>
                                    <p:anim calcmode="lin" valueType="num">
                                      <p:cBhvr>
                                        <p:cTn id="15" dur="250" fill="hold"/>
                                        <p:tgtEl>
                                          <p:spTgt spid="6"/>
                                        </p:tgtEl>
                                        <p:attrNameLst>
                                          <p:attrName>ppt_x</p:attrName>
                                        </p:attrNameLst>
                                      </p:cBhvr>
                                      <p:tavLst>
                                        <p:tav tm="0">
                                          <p:val>
                                            <p:strVal val="#ppt_x"/>
                                          </p:val>
                                        </p:tav>
                                        <p:tav tm="100000">
                                          <p:val>
                                            <p:strVal val="#ppt_x"/>
                                          </p:val>
                                        </p:tav>
                                      </p:tavLst>
                                    </p:anim>
                                    <p:anim calcmode="lin" valueType="num">
                                      <p:cBhvr>
                                        <p:cTn id="16" dur="25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250"/>
                            </p:stCondLst>
                            <p:childTnLst>
                              <p:par>
                                <p:cTn id="18" presetID="21" presetClass="entr" presetSubtype="1"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heel(1)">
                                      <p:cBhvr>
                                        <p:cTn id="20" dur="35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4346">
                                            <p:bg/>
                                          </p:spTgt>
                                        </p:tgtEl>
                                        <p:attrNameLst>
                                          <p:attrName>style.visibility</p:attrName>
                                        </p:attrNameLst>
                                      </p:cBhvr>
                                      <p:to>
                                        <p:strVal val="visible"/>
                                      </p:to>
                                    </p:set>
                                    <p:animEffect transition="in" filter="fade">
                                      <p:cBhvr>
                                        <p:cTn id="25" dur="250"/>
                                        <p:tgtEl>
                                          <p:spTgt spid="14346">
                                            <p:bg/>
                                          </p:spTgt>
                                        </p:tgtEl>
                                      </p:cBhvr>
                                    </p:animEffect>
                                    <p:anim calcmode="lin" valueType="num">
                                      <p:cBhvr>
                                        <p:cTn id="26" dur="250" fill="hold"/>
                                        <p:tgtEl>
                                          <p:spTgt spid="14346">
                                            <p:bg/>
                                          </p:spTgt>
                                        </p:tgtEl>
                                        <p:attrNameLst>
                                          <p:attrName>ppt_x</p:attrName>
                                        </p:attrNameLst>
                                      </p:cBhvr>
                                      <p:tavLst>
                                        <p:tav tm="0">
                                          <p:val>
                                            <p:strVal val="#ppt_x"/>
                                          </p:val>
                                        </p:tav>
                                        <p:tav tm="100000">
                                          <p:val>
                                            <p:strVal val="#ppt_x"/>
                                          </p:val>
                                        </p:tav>
                                      </p:tavLst>
                                    </p:anim>
                                    <p:anim calcmode="lin" valueType="num">
                                      <p:cBhvr>
                                        <p:cTn id="27" dur="250" fill="hold"/>
                                        <p:tgtEl>
                                          <p:spTgt spid="14346">
                                            <p:bg/>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346">
                                            <p:txEl>
                                              <p:pRg st="0" end="0"/>
                                            </p:txEl>
                                          </p:spTgt>
                                        </p:tgtEl>
                                        <p:attrNameLst>
                                          <p:attrName>style.visibility</p:attrName>
                                        </p:attrNameLst>
                                      </p:cBhvr>
                                      <p:to>
                                        <p:strVal val="visible"/>
                                      </p:to>
                                    </p:set>
                                    <p:animEffect transition="in" filter="fade">
                                      <p:cBhvr>
                                        <p:cTn id="30" dur="250"/>
                                        <p:tgtEl>
                                          <p:spTgt spid="14346">
                                            <p:txEl>
                                              <p:pRg st="0" end="0"/>
                                            </p:txEl>
                                          </p:spTgt>
                                        </p:tgtEl>
                                      </p:cBhvr>
                                    </p:animEffect>
                                    <p:anim calcmode="lin" valueType="num">
                                      <p:cBhvr>
                                        <p:cTn id="31" dur="250" fill="hold"/>
                                        <p:tgtEl>
                                          <p:spTgt spid="14346">
                                            <p:txEl>
                                              <p:pRg st="0" end="0"/>
                                            </p:txEl>
                                          </p:spTgt>
                                        </p:tgtEl>
                                        <p:attrNameLst>
                                          <p:attrName>ppt_x</p:attrName>
                                        </p:attrNameLst>
                                      </p:cBhvr>
                                      <p:tavLst>
                                        <p:tav tm="0">
                                          <p:val>
                                            <p:strVal val="#ppt_x"/>
                                          </p:val>
                                        </p:tav>
                                        <p:tav tm="100000">
                                          <p:val>
                                            <p:strVal val="#ppt_x"/>
                                          </p:val>
                                        </p:tav>
                                      </p:tavLst>
                                    </p:anim>
                                    <p:anim calcmode="lin" valueType="num">
                                      <p:cBhvr>
                                        <p:cTn id="32" dur="250" fill="hold"/>
                                        <p:tgtEl>
                                          <p:spTgt spid="14346">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346">
                                            <p:txEl>
                                              <p:pRg st="1" end="1"/>
                                            </p:txEl>
                                          </p:spTgt>
                                        </p:tgtEl>
                                        <p:attrNameLst>
                                          <p:attrName>style.visibility</p:attrName>
                                        </p:attrNameLst>
                                      </p:cBhvr>
                                      <p:to>
                                        <p:strVal val="visible"/>
                                      </p:to>
                                    </p:set>
                                    <p:animEffect transition="in" filter="fade">
                                      <p:cBhvr>
                                        <p:cTn id="35" dur="250"/>
                                        <p:tgtEl>
                                          <p:spTgt spid="14346">
                                            <p:txEl>
                                              <p:pRg st="1" end="1"/>
                                            </p:txEl>
                                          </p:spTgt>
                                        </p:tgtEl>
                                      </p:cBhvr>
                                    </p:animEffect>
                                    <p:anim calcmode="lin" valueType="num">
                                      <p:cBhvr>
                                        <p:cTn id="36" dur="250" fill="hold"/>
                                        <p:tgtEl>
                                          <p:spTgt spid="14346">
                                            <p:txEl>
                                              <p:pRg st="1" end="1"/>
                                            </p:txEl>
                                          </p:spTgt>
                                        </p:tgtEl>
                                        <p:attrNameLst>
                                          <p:attrName>ppt_x</p:attrName>
                                        </p:attrNameLst>
                                      </p:cBhvr>
                                      <p:tavLst>
                                        <p:tav tm="0">
                                          <p:val>
                                            <p:strVal val="#ppt_x"/>
                                          </p:val>
                                        </p:tav>
                                        <p:tav tm="100000">
                                          <p:val>
                                            <p:strVal val="#ppt_x"/>
                                          </p:val>
                                        </p:tav>
                                      </p:tavLst>
                                    </p:anim>
                                    <p:anim calcmode="lin" valueType="num">
                                      <p:cBhvr>
                                        <p:cTn id="37" dur="250" fill="hold"/>
                                        <p:tgtEl>
                                          <p:spTgt spid="143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anim calcmode="lin" valueType="num">
                                      <p:cBhvr>
                                        <p:cTn id="43" dur="500" fill="hold"/>
                                        <p:tgtEl>
                                          <p:spTgt spid="27"/>
                                        </p:tgtEl>
                                        <p:attrNameLst>
                                          <p:attrName>ppt_x</p:attrName>
                                        </p:attrNameLst>
                                      </p:cBhvr>
                                      <p:tavLst>
                                        <p:tav tm="0">
                                          <p:val>
                                            <p:strVal val="#ppt_x"/>
                                          </p:val>
                                        </p:tav>
                                        <p:tav tm="100000">
                                          <p:val>
                                            <p:strVal val="#ppt_x"/>
                                          </p:val>
                                        </p:tav>
                                      </p:tavLst>
                                    </p:anim>
                                    <p:anim calcmode="lin" valueType="num">
                                      <p:cBhvr>
                                        <p:cTn id="44" dur="500" fill="hold"/>
                                        <p:tgtEl>
                                          <p:spTgt spid="27"/>
                                        </p:tgtEl>
                                        <p:attrNameLst>
                                          <p:attrName>ppt_y</p:attrName>
                                        </p:attrNameLst>
                                      </p:cBhvr>
                                      <p:tavLst>
                                        <p:tav tm="0">
                                          <p:val>
                                            <p:strVal val="#ppt_y+.1"/>
                                          </p:val>
                                        </p:tav>
                                        <p:tav tm="100000">
                                          <p:val>
                                            <p:strVal val="#ppt_y"/>
                                          </p:val>
                                        </p:tav>
                                      </p:tavLst>
                                    </p:anim>
                                  </p:childTnLst>
                                </p:cTn>
                              </p:par>
                            </p:childTnLst>
                          </p:cTn>
                        </p:par>
                        <p:par>
                          <p:cTn id="45" fill="hold">
                            <p:stCondLst>
                              <p:cond delay="500"/>
                            </p:stCondLst>
                            <p:childTnLst>
                              <p:par>
                                <p:cTn id="46" presetID="21" presetClass="entr" presetSubtype="1"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heel(1)">
                                      <p:cBhvr>
                                        <p:cTn id="48" dur="350"/>
                                        <p:tgtEl>
                                          <p:spTgt spid="29"/>
                                        </p:tgtEl>
                                      </p:cBhvr>
                                    </p:animEffect>
                                  </p:childTnLst>
                                </p:cTn>
                              </p:par>
                            </p:childTnLst>
                          </p:cTn>
                        </p:par>
                        <p:par>
                          <p:cTn id="49" fill="hold">
                            <p:stCondLst>
                              <p:cond delay="850"/>
                            </p:stCondLst>
                            <p:childTnLst>
                              <p:par>
                                <p:cTn id="50" presetID="42"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250"/>
                                        <p:tgtEl>
                                          <p:spTgt spid="10"/>
                                        </p:tgtEl>
                                      </p:cBhvr>
                                    </p:animEffect>
                                    <p:anim calcmode="lin" valueType="num">
                                      <p:cBhvr>
                                        <p:cTn id="53" dur="250" fill="hold"/>
                                        <p:tgtEl>
                                          <p:spTgt spid="10"/>
                                        </p:tgtEl>
                                        <p:attrNameLst>
                                          <p:attrName>ppt_x</p:attrName>
                                        </p:attrNameLst>
                                      </p:cBhvr>
                                      <p:tavLst>
                                        <p:tav tm="0">
                                          <p:val>
                                            <p:strVal val="#ppt_x"/>
                                          </p:val>
                                        </p:tav>
                                        <p:tav tm="100000">
                                          <p:val>
                                            <p:strVal val="#ppt_x"/>
                                          </p:val>
                                        </p:tav>
                                      </p:tavLst>
                                    </p:anim>
                                    <p:anim calcmode="lin" valueType="num">
                                      <p:cBhvr>
                                        <p:cTn id="54"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build="p" animBg="1"/>
      <p:bldP spid="26" grpId="0" animBg="1"/>
      <p:bldP spid="27" grpId="0"/>
      <p:bldP spid="2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7" name="Rectangle 1" descr="Introduction…">
            <a:extLst>
              <a:ext uri="{FF2B5EF4-FFF2-40B4-BE49-F238E27FC236}">
                <a16:creationId xmlns:a16="http://schemas.microsoft.com/office/drawing/2014/main" id="{70DF75EA-1939-4C46-87D4-2A514A85F5B9}"/>
              </a:ext>
            </a:extLst>
          </p:cNvPr>
          <p:cNvSpPr>
            <a:spLocks noGrp="1"/>
          </p:cNvSpPr>
          <p:nvPr>
            <p:ph type="body" idx="4294967295"/>
          </p:nvPr>
        </p:nvSpPr>
        <p:spPr bwMode="auto">
          <a:xfrm>
            <a:off x="1415480" y="1448780"/>
            <a:ext cx="7995253" cy="4445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a:buClr>
                <a:srgbClr val="BE0204"/>
              </a:buClr>
              <a:buFontTx/>
              <a:buChar char="•"/>
            </a:pPr>
            <a:r>
              <a:rPr lang="zh-CN" altLang="zh-CN" b="1" dirty="0">
                <a:solidFill>
                  <a:srgbClr val="260808"/>
                </a:solidFill>
                <a:latin typeface="Arial" panose="020B0604020202020204" pitchFamily="34" charset="0"/>
                <a:cs typeface="Arial" panose="020B0604020202020204" pitchFamily="34" charset="0"/>
              </a:rPr>
              <a:t>Introduction</a:t>
            </a:r>
          </a:p>
          <a:p>
            <a:pPr>
              <a:buClr>
                <a:srgbClr val="BE0204"/>
              </a:buClr>
              <a:buFontTx/>
              <a:buChar char="•"/>
            </a:pPr>
            <a:r>
              <a:rPr lang="zh-CN" altLang="zh-CN" dirty="0">
                <a:latin typeface="Arial" panose="020B0604020202020204" pitchFamily="34" charset="0"/>
                <a:cs typeface="Arial" panose="020B0604020202020204" pitchFamily="34" charset="0"/>
              </a:rPr>
              <a:t>Approach</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Hierarchical Size-based Pairing</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Interactive Treemap Generation</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Customizing Global Layout Tree</a:t>
            </a:r>
            <a:endParaRPr lang="zh-CN" altLang="zh-CN" sz="1500">
              <a:latin typeface="Arial" panose="020B0604020202020204" pitchFamily="34" charset="0"/>
              <a:cs typeface="Arial" panose="020B0604020202020204" pitchFamily="34" charset="0"/>
            </a:endParaRPr>
          </a:p>
          <a:p>
            <a:pPr>
              <a:buClr>
                <a:srgbClr val="BE0204"/>
              </a:buClr>
              <a:buFontTx/>
              <a:buChar char="•"/>
            </a:pPr>
            <a:r>
              <a:rPr lang="zh-CN" altLang="zh-CN">
                <a:latin typeface="Arial" panose="020B0604020202020204" pitchFamily="34" charset="0"/>
                <a:cs typeface="Arial" panose="020B0604020202020204" pitchFamily="34" charset="0"/>
              </a:rPr>
              <a:t>Results </a:t>
            </a:r>
            <a:r>
              <a:rPr lang="zh-CN" altLang="zh-CN" dirty="0">
                <a:latin typeface="Arial" panose="020B0604020202020204" pitchFamily="34" charset="0"/>
                <a:cs typeface="Arial" panose="020B0604020202020204" pitchFamily="34" charset="0"/>
              </a:rPr>
              <a:t>and Evaluation</a:t>
            </a:r>
            <a:endParaRPr lang="en-US" altLang="zh-CN" dirty="0">
              <a:latin typeface="Arial" panose="020B0604020202020204" pitchFamily="34" charset="0"/>
              <a:cs typeface="Arial" panose="020B0604020202020204" pitchFamily="34" charset="0"/>
            </a:endParaRP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Dataset Classifications</a:t>
            </a: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Quantatitive Comparison</a:t>
            </a:r>
          </a:p>
          <a:p>
            <a:pPr>
              <a:buClr>
                <a:srgbClr val="BE0204"/>
              </a:buClr>
              <a:buFontTx/>
              <a:buChar char="•"/>
            </a:pPr>
            <a:r>
              <a:rPr lang="zh-CN" altLang="zh-CN">
                <a:latin typeface="Arial" panose="020B0604020202020204" pitchFamily="34" charset="0"/>
                <a:cs typeface="Arial" panose="020B0604020202020204" pitchFamily="34" charset="0"/>
              </a:rPr>
              <a:t>Conclusion</a:t>
            </a:r>
            <a:endParaRPr lang="zh-CN" altLang="zh-CN" dirty="0">
              <a:latin typeface="Arial" panose="020B0604020202020204" pitchFamily="34" charset="0"/>
              <a:cs typeface="Arial" panose="020B0604020202020204" pitchFamily="34" charset="0"/>
            </a:endParaRPr>
          </a:p>
        </p:txBody>
      </p:sp>
      <p:sp>
        <p:nvSpPr>
          <p:cNvPr id="9218" name="Rectangle 2" descr="Agenda">
            <a:extLst>
              <a:ext uri="{FF2B5EF4-FFF2-40B4-BE49-F238E27FC236}">
                <a16:creationId xmlns:a16="http://schemas.microsoft.com/office/drawing/2014/main" id="{BAF6E00C-79E1-4B88-9F35-DD51130D3D71}"/>
              </a:ext>
            </a:extLst>
          </p:cNvPr>
          <p:cNvSpPr>
            <a:spLocks noGrp="1"/>
          </p:cNvSpPr>
          <p:nvPr>
            <p:ph type="title" idx="4294967295"/>
          </p:nvPr>
        </p:nvSpPr>
        <p:spPr bwMode="auto">
          <a:xfrm>
            <a:off x="575387" y="128634"/>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dirty="0">
                <a:solidFill>
                  <a:srgbClr val="C00000"/>
                </a:solidFill>
                <a:latin typeface="Arial" panose="020B0604020202020204" pitchFamily="34" charset="0"/>
                <a:cs typeface="Arial" panose="020B0604020202020204" pitchFamily="34" charset="0"/>
              </a:rPr>
              <a:t>Outline</a:t>
            </a:r>
            <a:endParaRPr lang="zh-CN" altLang="zh-CN" dirty="0">
              <a:solidFill>
                <a:srgbClr val="C00000"/>
              </a:solidFill>
              <a:latin typeface="Arial" panose="020B0604020202020204" pitchFamily="34" charset="0"/>
              <a:cs typeface="Arial" panose="020B0604020202020204" pitchFamily="34" charset="0"/>
            </a:endParaRPr>
          </a:p>
        </p:txBody>
      </p:sp>
      <p:sp>
        <p:nvSpPr>
          <p:cNvPr id="5" name="灯片编号占位符 4">
            <a:extLst>
              <a:ext uri="{FF2B5EF4-FFF2-40B4-BE49-F238E27FC236}">
                <a16:creationId xmlns:a16="http://schemas.microsoft.com/office/drawing/2014/main" id="{F70FF970-FBD5-437D-B046-6E307DC0D7F7}"/>
              </a:ext>
            </a:extLst>
          </p:cNvPr>
          <p:cNvSpPr>
            <a:spLocks noGrp="1"/>
          </p:cNvSpPr>
          <p:nvPr>
            <p:ph type="sldNum" sz="quarter" idx="10"/>
          </p:nvPr>
        </p:nvSpPr>
        <p:spPr/>
        <p:txBody>
          <a:bodyPr/>
          <a:lstStyle/>
          <a:p>
            <a:fld id="{E1EC0364-EED2-479F-9FC0-3C637C2ED495}" type="slidenum">
              <a:rPr lang="zh-CN" altLang="zh-CN" smtClean="0"/>
              <a:pPr/>
              <a:t>2</a:t>
            </a:fld>
            <a:endParaRPr lang="zh-CN" altLang="zh-C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Pairing Cost</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20</a:t>
            </a:fld>
            <a:endParaRPr lang="zh-CN" altLang="zh-CN"/>
          </a:p>
        </p:txBody>
      </p:sp>
      <p:pic>
        <p:nvPicPr>
          <p:cNvPr id="11" name="图片 10">
            <a:extLst>
              <a:ext uri="{FF2B5EF4-FFF2-40B4-BE49-F238E27FC236}">
                <a16:creationId xmlns:a16="http://schemas.microsoft.com/office/drawing/2014/main" id="{CFE213F6-D105-C754-3C48-A201B5A05EDA}"/>
              </a:ext>
            </a:extLst>
          </p:cNvPr>
          <p:cNvPicPr>
            <a:picLocks noChangeAspect="1"/>
          </p:cNvPicPr>
          <p:nvPr/>
        </p:nvPicPr>
        <p:blipFill>
          <a:blip r:embed="rId3"/>
          <a:stretch>
            <a:fillRect/>
          </a:stretch>
        </p:blipFill>
        <p:spPr>
          <a:xfrm>
            <a:off x="2238450" y="2678559"/>
            <a:ext cx="7758694" cy="1083724"/>
          </a:xfrm>
          <a:prstGeom prst="rect">
            <a:avLst/>
          </a:prstGeom>
        </p:spPr>
      </p:pic>
      <p:sp>
        <p:nvSpPr>
          <p:cNvPr id="31" name="Text Box 1" descr="Given a graph G(V,E)…">
            <a:extLst>
              <a:ext uri="{FF2B5EF4-FFF2-40B4-BE49-F238E27FC236}">
                <a16:creationId xmlns:a16="http://schemas.microsoft.com/office/drawing/2014/main" id="{6BDDAFE9-4674-7BBE-181B-7D41A2DFCA89}"/>
              </a:ext>
            </a:extLst>
          </p:cNvPr>
          <p:cNvSpPr txBox="1">
            <a:spLocks/>
          </p:cNvSpPr>
          <p:nvPr/>
        </p:nvSpPr>
        <p:spPr bwMode="auto">
          <a:xfrm>
            <a:off x="1367348" y="2153637"/>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r>
              <a:rPr lang="en-US" altLang="zh-CN" sz="2800">
                <a:latin typeface="Arial" panose="020B0604020202020204" pitchFamily="34" charset="0"/>
                <a:cs typeface="Arial" panose="020B0604020202020204" pitchFamily="34" charset="0"/>
                <a:sym typeface="Arial" panose="020B0604020202020204" pitchFamily="34" charset="0"/>
              </a:rPr>
              <a:t>Compensation Degree</a:t>
            </a: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32" name="Text Box 1" descr="Given a graph G(V,E)…">
            <a:extLst>
              <a:ext uri="{FF2B5EF4-FFF2-40B4-BE49-F238E27FC236}">
                <a16:creationId xmlns:a16="http://schemas.microsoft.com/office/drawing/2014/main" id="{BD2FD757-5375-8C5F-E37B-3D1721E8CB02}"/>
              </a:ext>
            </a:extLst>
          </p:cNvPr>
          <p:cNvSpPr txBox="1">
            <a:spLocks/>
          </p:cNvSpPr>
          <p:nvPr/>
        </p:nvSpPr>
        <p:spPr bwMode="auto">
          <a:xfrm>
            <a:off x="1367347" y="3732355"/>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r>
              <a:rPr lang="en-US" altLang="zh-CN" sz="2800">
                <a:latin typeface="Arial" panose="020B0604020202020204" pitchFamily="34" charset="0"/>
                <a:cs typeface="Arial" panose="020B0604020202020204" pitchFamily="34" charset="0"/>
                <a:sym typeface="Arial" panose="020B0604020202020204" pitchFamily="34" charset="0"/>
              </a:rPr>
              <a:t>Size Difference</a:t>
            </a: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pic>
        <p:nvPicPr>
          <p:cNvPr id="14" name="图片 13">
            <a:extLst>
              <a:ext uri="{FF2B5EF4-FFF2-40B4-BE49-F238E27FC236}">
                <a16:creationId xmlns:a16="http://schemas.microsoft.com/office/drawing/2014/main" id="{92DE36B5-3671-9FB2-6BF2-E0EAA4274767}"/>
              </a:ext>
            </a:extLst>
          </p:cNvPr>
          <p:cNvPicPr>
            <a:picLocks noChangeAspect="1"/>
          </p:cNvPicPr>
          <p:nvPr/>
        </p:nvPicPr>
        <p:blipFill>
          <a:blip r:embed="rId4"/>
          <a:stretch>
            <a:fillRect/>
          </a:stretch>
        </p:blipFill>
        <p:spPr>
          <a:xfrm>
            <a:off x="3189426" y="4303220"/>
            <a:ext cx="4290251" cy="970533"/>
          </a:xfrm>
          <a:prstGeom prst="rect">
            <a:avLst/>
          </a:prstGeom>
        </p:spPr>
      </p:pic>
      <p:sp>
        <p:nvSpPr>
          <p:cNvPr id="36" name="Text Box 1" descr="Given a graph G(V,E)…">
            <a:extLst>
              <a:ext uri="{FF2B5EF4-FFF2-40B4-BE49-F238E27FC236}">
                <a16:creationId xmlns:a16="http://schemas.microsoft.com/office/drawing/2014/main" id="{6B51ED72-9DDE-3C9A-5564-8D48E2547749}"/>
              </a:ext>
            </a:extLst>
          </p:cNvPr>
          <p:cNvSpPr txBox="1">
            <a:spLocks/>
          </p:cNvSpPr>
          <p:nvPr/>
        </p:nvSpPr>
        <p:spPr bwMode="auto">
          <a:xfrm>
            <a:off x="1367347" y="5159347"/>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r>
              <a:rPr lang="en-US" altLang="zh-CN" sz="2800">
                <a:latin typeface="Arial" panose="020B0604020202020204" pitchFamily="34" charset="0"/>
                <a:cs typeface="Arial" panose="020B0604020202020204" pitchFamily="34" charset="0"/>
                <a:sym typeface="Arial" panose="020B0604020202020204" pitchFamily="34" charset="0"/>
              </a:rPr>
              <a:t>Pairing Cost</a:t>
            </a: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pic>
        <p:nvPicPr>
          <p:cNvPr id="17" name="图片 16">
            <a:extLst>
              <a:ext uri="{FF2B5EF4-FFF2-40B4-BE49-F238E27FC236}">
                <a16:creationId xmlns:a16="http://schemas.microsoft.com/office/drawing/2014/main" id="{D3A36E4E-16A4-3B42-AB2D-49EF5ED0C2EA}"/>
              </a:ext>
            </a:extLst>
          </p:cNvPr>
          <p:cNvPicPr>
            <a:picLocks noChangeAspect="1"/>
          </p:cNvPicPr>
          <p:nvPr/>
        </p:nvPicPr>
        <p:blipFill>
          <a:blip r:embed="rId5"/>
          <a:stretch>
            <a:fillRect/>
          </a:stretch>
        </p:blipFill>
        <p:spPr>
          <a:xfrm>
            <a:off x="2581400" y="5702358"/>
            <a:ext cx="5286845" cy="621352"/>
          </a:xfrm>
          <a:prstGeom prst="rect">
            <a:avLst/>
          </a:prstGeom>
        </p:spPr>
      </p:pic>
      <p:sp>
        <p:nvSpPr>
          <p:cNvPr id="19" name="文本框 18">
            <a:extLst>
              <a:ext uri="{FF2B5EF4-FFF2-40B4-BE49-F238E27FC236}">
                <a16:creationId xmlns:a16="http://schemas.microsoft.com/office/drawing/2014/main" id="{6AF9F9EE-247E-3698-9DD3-8CA0DD125852}"/>
              </a:ext>
            </a:extLst>
          </p:cNvPr>
          <p:cNvSpPr txBox="1"/>
          <p:nvPr/>
        </p:nvSpPr>
        <p:spPr>
          <a:xfrm>
            <a:off x="399442" y="1399260"/>
            <a:ext cx="3562194" cy="523220"/>
          </a:xfrm>
          <a:prstGeom prst="rect">
            <a:avLst/>
          </a:prstGeom>
          <a:noFill/>
        </p:spPr>
        <p:txBody>
          <a:bodyPr wrap="none" rtlCol="0">
            <a:spAutoFit/>
          </a:bodyPr>
          <a:lstStyle/>
          <a:p>
            <a:r>
              <a:rPr lang="en-US" altLang="zh-CN" sz="2800">
                <a:latin typeface="Arial" panose="020B0604020202020204" pitchFamily="34" charset="0"/>
                <a:cs typeface="Arial" panose="020B0604020202020204" pitchFamily="34" charset="0"/>
              </a:rPr>
              <a:t>Given two nodes (i, j)</a:t>
            </a:r>
            <a:endParaRPr lang="zh-CN" alt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880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50"/>
                                        <p:tgtEl>
                                          <p:spTgt spid="31"/>
                                        </p:tgtEl>
                                      </p:cBhvr>
                                    </p:animEffect>
                                    <p:anim calcmode="lin" valueType="num">
                                      <p:cBhvr>
                                        <p:cTn id="8" dur="250" fill="hold"/>
                                        <p:tgtEl>
                                          <p:spTgt spid="31"/>
                                        </p:tgtEl>
                                        <p:attrNameLst>
                                          <p:attrName>ppt_x</p:attrName>
                                        </p:attrNameLst>
                                      </p:cBhvr>
                                      <p:tavLst>
                                        <p:tav tm="0">
                                          <p:val>
                                            <p:strVal val="#ppt_x"/>
                                          </p:val>
                                        </p:tav>
                                        <p:tav tm="100000">
                                          <p:val>
                                            <p:strVal val="#ppt_x"/>
                                          </p:val>
                                        </p:tav>
                                      </p:tavLst>
                                    </p:anim>
                                    <p:anim calcmode="lin" valueType="num">
                                      <p:cBhvr>
                                        <p:cTn id="9" dur="25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anim calcmode="lin" valueType="num">
                                      <p:cBhvr>
                                        <p:cTn id="13" dur="250" fill="hold"/>
                                        <p:tgtEl>
                                          <p:spTgt spid="11"/>
                                        </p:tgtEl>
                                        <p:attrNameLst>
                                          <p:attrName>ppt_x</p:attrName>
                                        </p:attrNameLst>
                                      </p:cBhvr>
                                      <p:tavLst>
                                        <p:tav tm="0">
                                          <p:val>
                                            <p:strVal val="#ppt_x"/>
                                          </p:val>
                                        </p:tav>
                                        <p:tav tm="100000">
                                          <p:val>
                                            <p:strVal val="#ppt_x"/>
                                          </p:val>
                                        </p:tav>
                                      </p:tavLst>
                                    </p:anim>
                                    <p:anim calcmode="lin" valueType="num">
                                      <p:cBhvr>
                                        <p:cTn id="14"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anim calcmode="lin" valueType="num">
                                      <p:cBhvr>
                                        <p:cTn id="20" dur="250" fill="hold"/>
                                        <p:tgtEl>
                                          <p:spTgt spid="32"/>
                                        </p:tgtEl>
                                        <p:attrNameLst>
                                          <p:attrName>ppt_x</p:attrName>
                                        </p:attrNameLst>
                                      </p:cBhvr>
                                      <p:tavLst>
                                        <p:tav tm="0">
                                          <p:val>
                                            <p:strVal val="#ppt_x"/>
                                          </p:val>
                                        </p:tav>
                                        <p:tav tm="100000">
                                          <p:val>
                                            <p:strVal val="#ppt_x"/>
                                          </p:val>
                                        </p:tav>
                                      </p:tavLst>
                                    </p:anim>
                                    <p:anim calcmode="lin" valueType="num">
                                      <p:cBhvr>
                                        <p:cTn id="21" dur="250" fill="hold"/>
                                        <p:tgtEl>
                                          <p:spTgt spid="3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50"/>
                                        <p:tgtEl>
                                          <p:spTgt spid="14"/>
                                        </p:tgtEl>
                                      </p:cBhvr>
                                    </p:animEffect>
                                    <p:anim calcmode="lin" valueType="num">
                                      <p:cBhvr>
                                        <p:cTn id="25" dur="250" fill="hold"/>
                                        <p:tgtEl>
                                          <p:spTgt spid="14"/>
                                        </p:tgtEl>
                                        <p:attrNameLst>
                                          <p:attrName>ppt_x</p:attrName>
                                        </p:attrNameLst>
                                      </p:cBhvr>
                                      <p:tavLst>
                                        <p:tav tm="0">
                                          <p:val>
                                            <p:strVal val="#ppt_x"/>
                                          </p:val>
                                        </p:tav>
                                        <p:tav tm="100000">
                                          <p:val>
                                            <p:strVal val="#ppt_x"/>
                                          </p:val>
                                        </p:tav>
                                      </p:tavLst>
                                    </p:anim>
                                    <p:anim calcmode="lin" valueType="num">
                                      <p:cBhvr>
                                        <p:cTn id="26" dur="2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50"/>
                                        <p:tgtEl>
                                          <p:spTgt spid="36"/>
                                        </p:tgtEl>
                                      </p:cBhvr>
                                    </p:animEffect>
                                    <p:anim calcmode="lin" valueType="num">
                                      <p:cBhvr>
                                        <p:cTn id="32" dur="250" fill="hold"/>
                                        <p:tgtEl>
                                          <p:spTgt spid="36"/>
                                        </p:tgtEl>
                                        <p:attrNameLst>
                                          <p:attrName>ppt_x</p:attrName>
                                        </p:attrNameLst>
                                      </p:cBhvr>
                                      <p:tavLst>
                                        <p:tav tm="0">
                                          <p:val>
                                            <p:strVal val="#ppt_x"/>
                                          </p:val>
                                        </p:tav>
                                        <p:tav tm="100000">
                                          <p:val>
                                            <p:strVal val="#ppt_x"/>
                                          </p:val>
                                        </p:tav>
                                      </p:tavLst>
                                    </p:anim>
                                    <p:anim calcmode="lin" valueType="num">
                                      <p:cBhvr>
                                        <p:cTn id="33" dur="250" fill="hold"/>
                                        <p:tgtEl>
                                          <p:spTgt spid="3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anim calcmode="lin" valueType="num">
                                      <p:cBhvr>
                                        <p:cTn id="37" dur="250" fill="hold"/>
                                        <p:tgtEl>
                                          <p:spTgt spid="17"/>
                                        </p:tgtEl>
                                        <p:attrNameLst>
                                          <p:attrName>ppt_x</p:attrName>
                                        </p:attrNameLst>
                                      </p:cBhvr>
                                      <p:tavLst>
                                        <p:tav tm="0">
                                          <p:val>
                                            <p:strVal val="#ppt_x"/>
                                          </p:val>
                                        </p:tav>
                                        <p:tav tm="100000">
                                          <p:val>
                                            <p:strVal val="#ppt_x"/>
                                          </p:val>
                                        </p:tav>
                                      </p:tavLst>
                                    </p:anim>
                                    <p:anim calcmode="lin" valueType="num">
                                      <p:cBhvr>
                                        <p:cTn id="38"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Hierarchical Pairing</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21</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pic>
        <p:nvPicPr>
          <p:cNvPr id="3" name="图片 2">
            <a:extLst>
              <a:ext uri="{FF2B5EF4-FFF2-40B4-BE49-F238E27FC236}">
                <a16:creationId xmlns:a16="http://schemas.microsoft.com/office/drawing/2014/main" id="{D16CAD2F-354C-DAFF-3B10-DFE695E9834F}"/>
              </a:ext>
            </a:extLst>
          </p:cNvPr>
          <p:cNvPicPr>
            <a:picLocks noChangeAspect="1"/>
          </p:cNvPicPr>
          <p:nvPr/>
        </p:nvPicPr>
        <p:blipFill rotWithShape="1">
          <a:blip r:embed="rId3">
            <a:extLst>
              <a:ext uri="{28A0092B-C50C-407E-A947-70E740481C1C}">
                <a14:useLocalDpi xmlns:a14="http://schemas.microsoft.com/office/drawing/2010/main" val="0"/>
              </a:ext>
            </a:extLst>
          </a:blip>
          <a:srcRect b="87097"/>
          <a:stretch/>
        </p:blipFill>
        <p:spPr>
          <a:xfrm>
            <a:off x="2459260" y="1849588"/>
            <a:ext cx="6857322" cy="454700"/>
          </a:xfrm>
          <a:prstGeom prst="rect">
            <a:avLst/>
          </a:prstGeom>
        </p:spPr>
      </p:pic>
      <p:sp>
        <p:nvSpPr>
          <p:cNvPr id="15" name="文本框 14">
            <a:extLst>
              <a:ext uri="{FF2B5EF4-FFF2-40B4-BE49-F238E27FC236}">
                <a16:creationId xmlns:a16="http://schemas.microsoft.com/office/drawing/2014/main" id="{D988D0FC-642E-D174-721D-F5427A45362C}"/>
              </a:ext>
            </a:extLst>
          </p:cNvPr>
          <p:cNvSpPr txBox="1"/>
          <p:nvPr/>
        </p:nvSpPr>
        <p:spPr>
          <a:xfrm>
            <a:off x="1591748" y="5459614"/>
            <a:ext cx="4714037" cy="363176"/>
          </a:xfrm>
          <a:prstGeom prst="rect">
            <a:avLst/>
          </a:prstGeom>
          <a:noFill/>
        </p:spPr>
        <p:txBody>
          <a:bodyPr wrap="square">
            <a:spAutoFit/>
          </a:bodyPr>
          <a:lstStyle/>
          <a:p>
            <a:pPr fontAlgn="base" hangingPunct="0">
              <a:lnSpc>
                <a:spcPct val="80000"/>
              </a:lnSpc>
              <a:spcBef>
                <a:spcPts val="4200"/>
              </a:spcBef>
              <a:spcAft>
                <a:spcPct val="0"/>
              </a:spcAft>
              <a:buSzPct val="145000"/>
            </a:pPr>
            <a:r>
              <a:rPr lang="en-US" altLang="zh-CN" sz="2200">
                <a:latin typeface="Arial" panose="020B0604020202020204" pitchFamily="34" charset="0"/>
                <a:cs typeface="Arial" panose="020B0604020202020204" pitchFamily="34" charset="0"/>
                <a:sym typeface="Arial" panose="020B0604020202020204" pitchFamily="34" charset="0"/>
              </a:rPr>
              <a:t>Original Hierarchical Clustering</a:t>
            </a:r>
            <a:endParaRPr lang="zh-CN" altLang="zh-CN" sz="2200" dirty="0">
              <a:latin typeface="Arial" panose="020B0604020202020204" pitchFamily="34" charset="0"/>
              <a:cs typeface="Arial" panose="020B0604020202020204" pitchFamily="34" charset="0"/>
              <a:sym typeface="Arial" panose="020B0604020202020204" pitchFamily="34" charset="0"/>
            </a:endParaRPr>
          </a:p>
        </p:txBody>
      </p:sp>
      <p:sp>
        <p:nvSpPr>
          <p:cNvPr id="16" name="文本框 15">
            <a:extLst>
              <a:ext uri="{FF2B5EF4-FFF2-40B4-BE49-F238E27FC236}">
                <a16:creationId xmlns:a16="http://schemas.microsoft.com/office/drawing/2014/main" id="{A3EAD2FF-0316-65F0-C6FE-7C9445976ECB}"/>
              </a:ext>
            </a:extLst>
          </p:cNvPr>
          <p:cNvSpPr txBox="1"/>
          <p:nvPr/>
        </p:nvSpPr>
        <p:spPr>
          <a:xfrm>
            <a:off x="6437459" y="5462885"/>
            <a:ext cx="3320967" cy="363176"/>
          </a:xfrm>
          <a:prstGeom prst="rect">
            <a:avLst/>
          </a:prstGeom>
          <a:noFill/>
        </p:spPr>
        <p:txBody>
          <a:bodyPr wrap="square">
            <a:spAutoFit/>
          </a:bodyPr>
          <a:lstStyle/>
          <a:p>
            <a:pPr fontAlgn="base" hangingPunct="0">
              <a:lnSpc>
                <a:spcPct val="80000"/>
              </a:lnSpc>
              <a:spcBef>
                <a:spcPts val="4200"/>
              </a:spcBef>
              <a:spcAft>
                <a:spcPct val="0"/>
              </a:spcAft>
              <a:buSzPct val="145000"/>
            </a:pPr>
            <a:r>
              <a:rPr lang="en-US" altLang="zh-CN" sz="2200">
                <a:latin typeface="Arial" panose="020B0604020202020204" pitchFamily="34" charset="0"/>
                <a:cs typeface="Arial" panose="020B0604020202020204" pitchFamily="34" charset="0"/>
                <a:sym typeface="Arial" panose="020B0604020202020204" pitchFamily="34" charset="0"/>
              </a:rPr>
              <a:t>Our Customized method</a:t>
            </a:r>
            <a:endParaRPr lang="zh-CN" altLang="zh-CN" sz="2200" dirty="0">
              <a:latin typeface="Arial" panose="020B0604020202020204" pitchFamily="34" charset="0"/>
              <a:cs typeface="Arial" panose="020B0604020202020204" pitchFamily="34" charset="0"/>
              <a:sym typeface="Arial" panose="020B0604020202020204" pitchFamily="34" charset="0"/>
            </a:endParaRPr>
          </a:p>
        </p:txBody>
      </p:sp>
      <p:pic>
        <p:nvPicPr>
          <p:cNvPr id="18" name="图片 17">
            <a:extLst>
              <a:ext uri="{FF2B5EF4-FFF2-40B4-BE49-F238E27FC236}">
                <a16:creationId xmlns:a16="http://schemas.microsoft.com/office/drawing/2014/main" id="{6DBCE77B-27C6-A497-A9A4-C8BA17C25114}"/>
              </a:ext>
            </a:extLst>
          </p:cNvPr>
          <p:cNvPicPr>
            <a:picLocks noChangeAspect="1"/>
          </p:cNvPicPr>
          <p:nvPr/>
        </p:nvPicPr>
        <p:blipFill rotWithShape="1">
          <a:blip r:embed="rId3">
            <a:extLst>
              <a:ext uri="{28A0092B-C50C-407E-A947-70E740481C1C}">
                <a14:useLocalDpi xmlns:a14="http://schemas.microsoft.com/office/drawing/2010/main" val="0"/>
              </a:ext>
            </a:extLst>
          </a:blip>
          <a:srcRect t="11694" r="50025" b="5961"/>
          <a:stretch/>
        </p:blipFill>
        <p:spPr>
          <a:xfrm>
            <a:off x="2460965" y="2383923"/>
            <a:ext cx="3426956" cy="2901757"/>
          </a:xfrm>
          <a:prstGeom prst="rect">
            <a:avLst/>
          </a:prstGeom>
        </p:spPr>
      </p:pic>
      <p:pic>
        <p:nvPicPr>
          <p:cNvPr id="20" name="图片 19">
            <a:extLst>
              <a:ext uri="{FF2B5EF4-FFF2-40B4-BE49-F238E27FC236}">
                <a16:creationId xmlns:a16="http://schemas.microsoft.com/office/drawing/2014/main" id="{85584D7B-A9A2-6FE4-DD88-444FF103CB3E}"/>
              </a:ext>
            </a:extLst>
          </p:cNvPr>
          <p:cNvPicPr>
            <a:picLocks noChangeAspect="1"/>
          </p:cNvPicPr>
          <p:nvPr/>
        </p:nvPicPr>
        <p:blipFill rotWithShape="1">
          <a:blip r:embed="rId3">
            <a:extLst>
              <a:ext uri="{28A0092B-C50C-407E-A947-70E740481C1C}">
                <a14:useLocalDpi xmlns:a14="http://schemas.microsoft.com/office/drawing/2010/main" val="0"/>
              </a:ext>
            </a:extLst>
          </a:blip>
          <a:srcRect l="50025" t="11694" b="5961"/>
          <a:stretch/>
        </p:blipFill>
        <p:spPr>
          <a:xfrm>
            <a:off x="5995459" y="2383922"/>
            <a:ext cx="3426957" cy="2901757"/>
          </a:xfrm>
          <a:prstGeom prst="rect">
            <a:avLst/>
          </a:prstGeom>
        </p:spPr>
      </p:pic>
      <p:sp>
        <p:nvSpPr>
          <p:cNvPr id="21" name="文本框 20">
            <a:extLst>
              <a:ext uri="{FF2B5EF4-FFF2-40B4-BE49-F238E27FC236}">
                <a16:creationId xmlns:a16="http://schemas.microsoft.com/office/drawing/2014/main" id="{B1D89C0B-ADFA-64C8-BEF6-1B31B07FF059}"/>
              </a:ext>
            </a:extLst>
          </p:cNvPr>
          <p:cNvSpPr txBox="1"/>
          <p:nvPr/>
        </p:nvSpPr>
        <p:spPr>
          <a:xfrm>
            <a:off x="6437459" y="6229050"/>
            <a:ext cx="3320967" cy="363176"/>
          </a:xfrm>
          <a:prstGeom prst="rect">
            <a:avLst/>
          </a:prstGeom>
          <a:noFill/>
        </p:spPr>
        <p:txBody>
          <a:bodyPr wrap="square">
            <a:spAutoFit/>
          </a:bodyPr>
          <a:lstStyle/>
          <a:p>
            <a:pPr fontAlgn="base" hangingPunct="0">
              <a:lnSpc>
                <a:spcPct val="80000"/>
              </a:lnSpc>
              <a:spcBef>
                <a:spcPts val="4200"/>
              </a:spcBef>
              <a:spcAft>
                <a:spcPct val="0"/>
              </a:spcAft>
              <a:buSzPct val="145000"/>
            </a:pPr>
            <a:r>
              <a:rPr lang="en-US" altLang="zh-CN" sz="2200">
                <a:solidFill>
                  <a:srgbClr val="C00000"/>
                </a:solidFill>
                <a:latin typeface="Arial" panose="020B0604020202020204" pitchFamily="34" charset="0"/>
                <a:cs typeface="Arial" panose="020B0604020202020204" pitchFamily="34" charset="0"/>
                <a:sym typeface="Arial" panose="020B0604020202020204" pitchFamily="34" charset="0"/>
              </a:rPr>
              <a:t>Avoid deep hierarchy</a:t>
            </a:r>
            <a:endParaRPr lang="zh-CN" altLang="zh-CN" sz="22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
        <p:nvSpPr>
          <p:cNvPr id="22" name="文本框 21">
            <a:extLst>
              <a:ext uri="{FF2B5EF4-FFF2-40B4-BE49-F238E27FC236}">
                <a16:creationId xmlns:a16="http://schemas.microsoft.com/office/drawing/2014/main" id="{63BA38EA-7B63-81CC-0CB4-625431A1D46A}"/>
              </a:ext>
            </a:extLst>
          </p:cNvPr>
          <p:cNvSpPr txBox="1"/>
          <p:nvPr/>
        </p:nvSpPr>
        <p:spPr>
          <a:xfrm>
            <a:off x="6437459" y="5865874"/>
            <a:ext cx="3320967" cy="363176"/>
          </a:xfrm>
          <a:prstGeom prst="rect">
            <a:avLst/>
          </a:prstGeom>
          <a:noFill/>
        </p:spPr>
        <p:txBody>
          <a:bodyPr wrap="square">
            <a:spAutoFit/>
          </a:bodyPr>
          <a:lstStyle/>
          <a:p>
            <a:pPr fontAlgn="base" hangingPunct="0">
              <a:lnSpc>
                <a:spcPct val="80000"/>
              </a:lnSpc>
              <a:spcBef>
                <a:spcPts val="4200"/>
              </a:spcBef>
              <a:spcAft>
                <a:spcPct val="0"/>
              </a:spcAft>
              <a:buSzPct val="145000"/>
            </a:pPr>
            <a:r>
              <a:rPr lang="en-US" altLang="zh-CN" sz="2200">
                <a:solidFill>
                  <a:srgbClr val="C00000"/>
                </a:solidFill>
                <a:latin typeface="Arial" panose="020B0604020202020204" pitchFamily="34" charset="0"/>
                <a:cs typeface="Arial" panose="020B0604020202020204" pitchFamily="34" charset="0"/>
                <a:sym typeface="Arial" panose="020B0604020202020204" pitchFamily="34" charset="0"/>
              </a:rPr>
              <a:t>Faster</a:t>
            </a:r>
            <a:endParaRPr lang="zh-CN" altLang="zh-CN" sz="22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5558537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50"/>
                                        <p:tgtEl>
                                          <p:spTgt spid="18"/>
                                        </p:tgtEl>
                                      </p:cBhvr>
                                    </p:animEffect>
                                    <p:anim calcmode="lin" valueType="num">
                                      <p:cBhvr>
                                        <p:cTn id="15" dur="250" fill="hold"/>
                                        <p:tgtEl>
                                          <p:spTgt spid="18"/>
                                        </p:tgtEl>
                                        <p:attrNameLst>
                                          <p:attrName>ppt_x</p:attrName>
                                        </p:attrNameLst>
                                      </p:cBhvr>
                                      <p:tavLst>
                                        <p:tav tm="0">
                                          <p:val>
                                            <p:strVal val="#ppt_x"/>
                                          </p:val>
                                        </p:tav>
                                        <p:tav tm="100000">
                                          <p:val>
                                            <p:strVal val="#ppt_x"/>
                                          </p:val>
                                        </p:tav>
                                      </p:tavLst>
                                    </p:anim>
                                    <p:anim calcmode="lin" valueType="num">
                                      <p:cBhvr>
                                        <p:cTn id="16" dur="250" fill="hold"/>
                                        <p:tgtEl>
                                          <p:spTgt spid="1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anim calcmode="lin" valueType="num">
                                      <p:cBhvr>
                                        <p:cTn id="20" dur="250" fill="hold"/>
                                        <p:tgtEl>
                                          <p:spTgt spid="15"/>
                                        </p:tgtEl>
                                        <p:attrNameLst>
                                          <p:attrName>ppt_x</p:attrName>
                                        </p:attrNameLst>
                                      </p:cBhvr>
                                      <p:tavLst>
                                        <p:tav tm="0">
                                          <p:val>
                                            <p:strVal val="#ppt_x"/>
                                          </p:val>
                                        </p:tav>
                                        <p:tav tm="100000">
                                          <p:val>
                                            <p:strVal val="#ppt_x"/>
                                          </p:val>
                                        </p:tav>
                                      </p:tavLst>
                                    </p:anim>
                                    <p:anim calcmode="lin" valueType="num">
                                      <p:cBhvr>
                                        <p:cTn id="21"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250"/>
                                        <p:tgtEl>
                                          <p:spTgt spid="20"/>
                                        </p:tgtEl>
                                      </p:cBhvr>
                                    </p:animEffect>
                                    <p:anim calcmode="lin" valueType="num">
                                      <p:cBhvr>
                                        <p:cTn id="27" dur="250" fill="hold"/>
                                        <p:tgtEl>
                                          <p:spTgt spid="20"/>
                                        </p:tgtEl>
                                        <p:attrNameLst>
                                          <p:attrName>ppt_x</p:attrName>
                                        </p:attrNameLst>
                                      </p:cBhvr>
                                      <p:tavLst>
                                        <p:tav tm="0">
                                          <p:val>
                                            <p:strVal val="#ppt_x"/>
                                          </p:val>
                                        </p:tav>
                                        <p:tav tm="100000">
                                          <p:val>
                                            <p:strVal val="#ppt_x"/>
                                          </p:val>
                                        </p:tav>
                                      </p:tavLst>
                                    </p:anim>
                                    <p:anim calcmode="lin" valueType="num">
                                      <p:cBhvr>
                                        <p:cTn id="28" dur="25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anim calcmode="lin" valueType="num">
                                      <p:cBhvr>
                                        <p:cTn id="32" dur="250" fill="hold"/>
                                        <p:tgtEl>
                                          <p:spTgt spid="16"/>
                                        </p:tgtEl>
                                        <p:attrNameLst>
                                          <p:attrName>ppt_x</p:attrName>
                                        </p:attrNameLst>
                                      </p:cBhvr>
                                      <p:tavLst>
                                        <p:tav tm="0">
                                          <p:val>
                                            <p:strVal val="#ppt_x"/>
                                          </p:val>
                                        </p:tav>
                                        <p:tav tm="100000">
                                          <p:val>
                                            <p:strVal val="#ppt_x"/>
                                          </p:val>
                                        </p:tav>
                                      </p:tavLst>
                                    </p:anim>
                                    <p:anim calcmode="lin" valueType="num">
                                      <p:cBhvr>
                                        <p:cTn id="33" dur="25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250"/>
                            </p:stCondLst>
                            <p:childTnLst>
                              <p:par>
                                <p:cTn id="35" presetID="42"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50"/>
                                        <p:tgtEl>
                                          <p:spTgt spid="22"/>
                                        </p:tgtEl>
                                      </p:cBhvr>
                                    </p:animEffect>
                                    <p:anim calcmode="lin" valueType="num">
                                      <p:cBhvr>
                                        <p:cTn id="38" dur="250" fill="hold"/>
                                        <p:tgtEl>
                                          <p:spTgt spid="22"/>
                                        </p:tgtEl>
                                        <p:attrNameLst>
                                          <p:attrName>ppt_x</p:attrName>
                                        </p:attrNameLst>
                                      </p:cBhvr>
                                      <p:tavLst>
                                        <p:tav tm="0">
                                          <p:val>
                                            <p:strVal val="#ppt_x"/>
                                          </p:val>
                                        </p:tav>
                                        <p:tav tm="100000">
                                          <p:val>
                                            <p:strVal val="#ppt_x"/>
                                          </p:val>
                                        </p:tav>
                                      </p:tavLst>
                                    </p:anim>
                                    <p:anim calcmode="lin" valueType="num">
                                      <p:cBhvr>
                                        <p:cTn id="39" dur="250" fill="hold"/>
                                        <p:tgtEl>
                                          <p:spTgt spid="22"/>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250"/>
                                        <p:tgtEl>
                                          <p:spTgt spid="21"/>
                                        </p:tgtEl>
                                      </p:cBhvr>
                                    </p:animEffect>
                                    <p:anim calcmode="lin" valueType="num">
                                      <p:cBhvr>
                                        <p:cTn id="44" dur="250" fill="hold"/>
                                        <p:tgtEl>
                                          <p:spTgt spid="21"/>
                                        </p:tgtEl>
                                        <p:attrNameLst>
                                          <p:attrName>ppt_x</p:attrName>
                                        </p:attrNameLst>
                                      </p:cBhvr>
                                      <p:tavLst>
                                        <p:tav tm="0">
                                          <p:val>
                                            <p:strVal val="#ppt_x"/>
                                          </p:val>
                                        </p:tav>
                                        <p:tav tm="100000">
                                          <p:val>
                                            <p:strVal val="#ppt_x"/>
                                          </p:val>
                                        </p:tav>
                                      </p:tavLst>
                                    </p:anim>
                                    <p:anim calcmode="lin" valueType="num">
                                      <p:cBhvr>
                                        <p:cTn id="45"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Multi-level Treemaps</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22</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pic>
        <p:nvPicPr>
          <p:cNvPr id="3" name="图片 2">
            <a:extLst>
              <a:ext uri="{FF2B5EF4-FFF2-40B4-BE49-F238E27FC236}">
                <a16:creationId xmlns:a16="http://schemas.microsoft.com/office/drawing/2014/main" id="{E6A88D9B-CD21-8654-D1B0-61C0D44CD2E5}"/>
              </a:ext>
            </a:extLst>
          </p:cNvPr>
          <p:cNvPicPr>
            <a:picLocks noChangeAspect="1"/>
          </p:cNvPicPr>
          <p:nvPr/>
        </p:nvPicPr>
        <p:blipFill>
          <a:blip r:embed="rId3"/>
          <a:stretch>
            <a:fillRect/>
          </a:stretch>
        </p:blipFill>
        <p:spPr>
          <a:xfrm>
            <a:off x="2209800" y="2353941"/>
            <a:ext cx="6780874" cy="2806550"/>
          </a:xfrm>
          <a:prstGeom prst="rect">
            <a:avLst/>
          </a:prstGeom>
        </p:spPr>
      </p:pic>
      <p:sp>
        <p:nvSpPr>
          <p:cNvPr id="8" name="文本框 7">
            <a:extLst>
              <a:ext uri="{FF2B5EF4-FFF2-40B4-BE49-F238E27FC236}">
                <a16:creationId xmlns:a16="http://schemas.microsoft.com/office/drawing/2014/main" id="{EE607E87-3955-1308-C0F6-ADFD63A1BCC6}"/>
              </a:ext>
            </a:extLst>
          </p:cNvPr>
          <p:cNvSpPr txBox="1"/>
          <p:nvPr/>
        </p:nvSpPr>
        <p:spPr>
          <a:xfrm>
            <a:off x="312209" y="1421180"/>
            <a:ext cx="9964078" cy="830997"/>
          </a:xfrm>
          <a:prstGeom prst="rect">
            <a:avLst/>
          </a:prstGeom>
          <a:noFill/>
        </p:spPr>
        <p:txBody>
          <a:bodyPr wrap="square" rtlCol="0">
            <a:spAutoFit/>
          </a:bodyPr>
          <a:lstStyle/>
          <a:p>
            <a:pPr marL="457200" indent="-457200">
              <a:buFont typeface="Arial" panose="020B0604020202020204" pitchFamily="34" charset="0"/>
              <a:buChar char="•"/>
            </a:pPr>
            <a:r>
              <a:rPr lang="en-US" altLang="zh-CN" sz="2400">
                <a:latin typeface="Arial" panose="020B0604020202020204" pitchFamily="34" charset="0"/>
                <a:cs typeface="Arial" panose="020B0604020202020204" pitchFamily="34" charset="0"/>
              </a:rPr>
              <a:t>For multi-level treemaps, hierarchial pairing is applied </a:t>
            </a:r>
            <a:r>
              <a:rPr lang="en-US" altLang="zh-CN" sz="2400">
                <a:solidFill>
                  <a:srgbClr val="C00000"/>
                </a:solidFill>
                <a:latin typeface="Arial" panose="020B0604020202020204" pitchFamily="34" charset="0"/>
                <a:cs typeface="Arial" panose="020B0604020202020204" pitchFamily="34" charset="0"/>
              </a:rPr>
              <a:t>from the root to the leaf level</a:t>
            </a:r>
            <a:r>
              <a:rPr lang="en-US" altLang="zh-CN" sz="2400">
                <a:latin typeface="Arial" panose="020B0604020202020204" pitchFamily="34" charset="0"/>
                <a:cs typeface="Arial" panose="020B0604020202020204" pitchFamily="34" charset="0"/>
              </a:rPr>
              <a:t> separately</a:t>
            </a:r>
            <a:endParaRPr lang="zh-CN" altLang="en-US" sz="240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DAE9E30-3D85-FB35-EA80-1965A84675A0}"/>
              </a:ext>
            </a:extLst>
          </p:cNvPr>
          <p:cNvSpPr txBox="1"/>
          <p:nvPr/>
        </p:nvSpPr>
        <p:spPr>
          <a:xfrm>
            <a:off x="2493988" y="5528436"/>
            <a:ext cx="2647637" cy="400110"/>
          </a:xfrm>
          <a:prstGeom prst="rect">
            <a:avLst/>
          </a:prstGeom>
          <a:noFill/>
        </p:spPr>
        <p:txBody>
          <a:bodyPr wrap="square">
            <a:spAutoFit/>
          </a:bodyPr>
          <a:lstStyle/>
          <a:p>
            <a:r>
              <a:rPr lang="en-US" altLang="zh-CN" sz="2000" b="0" i="0">
                <a:effectLst/>
                <a:latin typeface="Arial" panose="020B0604020202020204" pitchFamily="34" charset="0"/>
              </a:rPr>
              <a:t>An input hierarchy</a:t>
            </a:r>
            <a:endParaRPr lang="zh-CN" altLang="en-US" sz="2000"/>
          </a:p>
        </p:txBody>
      </p:sp>
      <p:sp>
        <p:nvSpPr>
          <p:cNvPr id="11" name="文本框 10">
            <a:extLst>
              <a:ext uri="{FF2B5EF4-FFF2-40B4-BE49-F238E27FC236}">
                <a16:creationId xmlns:a16="http://schemas.microsoft.com/office/drawing/2014/main" id="{9BECE3C8-49E1-7F82-BAD6-1B19560DDE5B}"/>
              </a:ext>
            </a:extLst>
          </p:cNvPr>
          <p:cNvSpPr txBox="1"/>
          <p:nvPr/>
        </p:nvSpPr>
        <p:spPr>
          <a:xfrm>
            <a:off x="5995459" y="5528436"/>
            <a:ext cx="2829093" cy="400110"/>
          </a:xfrm>
          <a:prstGeom prst="rect">
            <a:avLst/>
          </a:prstGeom>
          <a:noFill/>
        </p:spPr>
        <p:txBody>
          <a:bodyPr wrap="square">
            <a:spAutoFit/>
          </a:bodyPr>
          <a:lstStyle/>
          <a:p>
            <a:r>
              <a:rPr lang="en-US" altLang="zh-CN" sz="2000" b="0" i="0">
                <a:effectLst/>
                <a:latin typeface="Arial" panose="020B0604020202020204" pitchFamily="34" charset="0"/>
              </a:rPr>
              <a:t>The binary pairing tree</a:t>
            </a:r>
            <a:endParaRPr lang="zh-CN" altLang="en-US" sz="2000"/>
          </a:p>
        </p:txBody>
      </p:sp>
    </p:spTree>
    <p:extLst>
      <p:ext uri="{BB962C8B-B14F-4D97-AF65-F5344CB8AC3E}">
        <p14:creationId xmlns:p14="http://schemas.microsoft.com/office/powerpoint/2010/main" val="8442317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2"/>
                                        </p:tgtEl>
                                        <p:attrNameLst>
                                          <p:attrName>style.visibility</p:attrName>
                                        </p:attrNameLst>
                                      </p:cBhvr>
                                      <p:to>
                                        <p:strVal val="visible"/>
                                      </p:to>
                                    </p:set>
                                    <p:animEffect transition="in" filter="fade">
                                      <p:cBhvr>
                                        <p:cTn id="14" dur="250"/>
                                        <p:tgtEl>
                                          <p:spTgt spid="12"/>
                                        </p:tgtEl>
                                      </p:cBhvr>
                                    </p:animEffect>
                                    <p:anim calcmode="lin" valueType="num">
                                      <p:cBhvr>
                                        <p:cTn id="15" dur="250" fill="hold"/>
                                        <p:tgtEl>
                                          <p:spTgt spid="12"/>
                                        </p:tgtEl>
                                        <p:attrNameLst>
                                          <p:attrName>ppt_x</p:attrName>
                                        </p:attrNameLst>
                                      </p:cBhvr>
                                      <p:tavLst>
                                        <p:tav tm="0">
                                          <p:val>
                                            <p:strVal val="#ppt_x"/>
                                          </p:val>
                                        </p:tav>
                                        <p:tav tm="100000">
                                          <p:val>
                                            <p:strVal val="#ppt_x"/>
                                          </p:val>
                                        </p:tav>
                                      </p:tavLst>
                                    </p:anim>
                                    <p:anim calcmode="lin" valueType="num">
                                      <p:cBhvr>
                                        <p:cTn id="16" dur="250" fill="hold"/>
                                        <p:tgtEl>
                                          <p:spTgt spid="12"/>
                                        </p:tgtEl>
                                        <p:attrNameLst>
                                          <p:attrName>ppt_y</p:attrName>
                                        </p:attrNameLst>
                                      </p:cBhvr>
                                      <p:tavLst>
                                        <p:tav tm="0">
                                          <p:val>
                                            <p:strVal val="#ppt_y+.1"/>
                                          </p:val>
                                        </p:tav>
                                        <p:tav tm="100000">
                                          <p:val>
                                            <p:strVal val="#ppt_y"/>
                                          </p:val>
                                        </p:tav>
                                      </p:tavLst>
                                    </p:anim>
                                  </p:childTnLst>
                                </p:cTn>
                              </p:par>
                            </p:childTnLst>
                          </p:cTn>
                        </p:par>
                        <p:par>
                          <p:cTn id="17" fill="hold">
                            <p:stCondLst>
                              <p:cond delay="250"/>
                            </p:stCondLst>
                            <p:childTnLst>
                              <p:par>
                                <p:cTn id="18" presetID="42"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50"/>
                                        <p:tgtEl>
                                          <p:spTgt spid="3"/>
                                        </p:tgtEl>
                                      </p:cBhvr>
                                    </p:animEffect>
                                    <p:anim calcmode="lin" valueType="num">
                                      <p:cBhvr>
                                        <p:cTn id="21" dur="250" fill="hold"/>
                                        <p:tgtEl>
                                          <p:spTgt spid="3"/>
                                        </p:tgtEl>
                                        <p:attrNameLst>
                                          <p:attrName>ppt_x</p:attrName>
                                        </p:attrNameLst>
                                      </p:cBhvr>
                                      <p:tavLst>
                                        <p:tav tm="0">
                                          <p:val>
                                            <p:strVal val="#ppt_x"/>
                                          </p:val>
                                        </p:tav>
                                        <p:tav tm="100000">
                                          <p:val>
                                            <p:strVal val="#ppt_x"/>
                                          </p:val>
                                        </p:tav>
                                      </p:tavLst>
                                    </p:anim>
                                    <p:anim calcmode="lin" valueType="num">
                                      <p:cBhvr>
                                        <p:cTn id="22" dur="25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anim calcmode="lin" valueType="num">
                                      <p:cBhvr>
                                        <p:cTn id="27" dur="250" fill="hold"/>
                                        <p:tgtEl>
                                          <p:spTgt spid="10"/>
                                        </p:tgtEl>
                                        <p:attrNameLst>
                                          <p:attrName>ppt_x</p:attrName>
                                        </p:attrNameLst>
                                      </p:cBhvr>
                                      <p:tavLst>
                                        <p:tav tm="0">
                                          <p:val>
                                            <p:strVal val="#ppt_x"/>
                                          </p:val>
                                        </p:tav>
                                        <p:tav tm="100000">
                                          <p:val>
                                            <p:strVal val="#ppt_x"/>
                                          </p:val>
                                        </p:tav>
                                      </p:tavLst>
                                    </p:anim>
                                    <p:anim calcmode="lin" valueType="num">
                                      <p:cBhvr>
                                        <p:cTn id="28" dur="250" fill="hold"/>
                                        <p:tgtEl>
                                          <p:spTgt spid="10"/>
                                        </p:tgtEl>
                                        <p:attrNameLst>
                                          <p:attrName>ppt_y</p:attrName>
                                        </p:attrNameLst>
                                      </p:cBhvr>
                                      <p:tavLst>
                                        <p:tav tm="0">
                                          <p:val>
                                            <p:strVal val="#ppt_y+.1"/>
                                          </p:val>
                                        </p:tav>
                                        <p:tav tm="100000">
                                          <p:val>
                                            <p:strVal val="#ppt_y"/>
                                          </p:val>
                                        </p:tav>
                                      </p:tavLst>
                                    </p:anim>
                                  </p:childTnLst>
                                </p:cTn>
                              </p:par>
                            </p:childTnLst>
                          </p:cTn>
                        </p:par>
                        <p:par>
                          <p:cTn id="29" fill="hold">
                            <p:stCondLst>
                              <p:cond delay="750"/>
                            </p:stCondLst>
                            <p:childTnLst>
                              <p:par>
                                <p:cTn id="30" presetID="42"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50"/>
                                        <p:tgtEl>
                                          <p:spTgt spid="11"/>
                                        </p:tgtEl>
                                      </p:cBhvr>
                                    </p:animEffect>
                                    <p:anim calcmode="lin" valueType="num">
                                      <p:cBhvr>
                                        <p:cTn id="33" dur="250" fill="hold"/>
                                        <p:tgtEl>
                                          <p:spTgt spid="11"/>
                                        </p:tgtEl>
                                        <p:attrNameLst>
                                          <p:attrName>ppt_x</p:attrName>
                                        </p:attrNameLst>
                                      </p:cBhvr>
                                      <p:tavLst>
                                        <p:tav tm="0">
                                          <p:val>
                                            <p:strVal val="#ppt_x"/>
                                          </p:val>
                                        </p:tav>
                                        <p:tav tm="100000">
                                          <p:val>
                                            <p:strVal val="#ppt_x"/>
                                          </p:val>
                                        </p:tav>
                                      </p:tavLst>
                                    </p:anim>
                                    <p:anim calcmode="lin" valueType="num">
                                      <p:cBhvr>
                                        <p:cTn id="34"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descr="Introduction…">
            <a:extLst>
              <a:ext uri="{FF2B5EF4-FFF2-40B4-BE49-F238E27FC236}">
                <a16:creationId xmlns:a16="http://schemas.microsoft.com/office/drawing/2014/main" id="{70DF75EA-1939-4C46-87D4-2A514A85F5B9}"/>
              </a:ext>
            </a:extLst>
          </p:cNvPr>
          <p:cNvSpPr>
            <a:spLocks noGrp="1"/>
          </p:cNvSpPr>
          <p:nvPr>
            <p:ph type="body" idx="4294967295"/>
          </p:nvPr>
        </p:nvSpPr>
        <p:spPr bwMode="auto">
          <a:xfrm>
            <a:off x="1415480" y="1448780"/>
            <a:ext cx="7995253" cy="4445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a:buClr>
                <a:srgbClr val="BE0204"/>
              </a:buClr>
              <a:buFontTx/>
              <a:buChar char="•"/>
            </a:pPr>
            <a:r>
              <a:rPr lang="zh-CN" altLang="zh-CN" dirty="0">
                <a:solidFill>
                  <a:srgbClr val="260808"/>
                </a:solidFill>
                <a:latin typeface="Arial" panose="020B0604020202020204" pitchFamily="34" charset="0"/>
                <a:cs typeface="Arial" panose="020B0604020202020204" pitchFamily="34" charset="0"/>
              </a:rPr>
              <a:t>Introduction</a:t>
            </a:r>
          </a:p>
          <a:p>
            <a:pPr>
              <a:buClr>
                <a:srgbClr val="BE0204"/>
              </a:buClr>
              <a:buFontTx/>
              <a:buChar char="•"/>
            </a:pPr>
            <a:r>
              <a:rPr lang="zh-CN" altLang="zh-CN" b="1" dirty="0">
                <a:latin typeface="Arial" panose="020B0604020202020204" pitchFamily="34" charset="0"/>
                <a:cs typeface="Arial" panose="020B0604020202020204" pitchFamily="34" charset="0"/>
              </a:rPr>
              <a:t>Approach</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Hierarchical Size-based Pairing</a:t>
            </a:r>
          </a:p>
          <a:p>
            <a:pPr marL="571477" lvl="1" indent="-293676">
              <a:spcBef>
                <a:spcPct val="0"/>
              </a:spcBef>
              <a:buClr>
                <a:srgbClr val="FA8716"/>
              </a:buClr>
              <a:buFont typeface="Times" panose="02020603050405020304" pitchFamily="18" charset="0"/>
              <a:buChar char="•"/>
            </a:pPr>
            <a:r>
              <a:rPr lang="en-US" altLang="zh-CN" sz="1500" b="1">
                <a:latin typeface="Arial" panose="020B0604020202020204" pitchFamily="34" charset="0"/>
                <a:cs typeface="Arial" panose="020B0604020202020204" pitchFamily="34" charset="0"/>
              </a:rPr>
              <a:t>Interactive Treemap Generation</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Customizing Global Layout Tree</a:t>
            </a:r>
            <a:endParaRPr lang="zh-CN" altLang="zh-CN" sz="1500" b="1">
              <a:latin typeface="Arial" panose="020B0604020202020204" pitchFamily="34" charset="0"/>
              <a:cs typeface="Arial" panose="020B0604020202020204" pitchFamily="34" charset="0"/>
            </a:endParaRPr>
          </a:p>
          <a:p>
            <a:pPr>
              <a:buClr>
                <a:srgbClr val="BE0204"/>
              </a:buClr>
              <a:buFontTx/>
              <a:buChar char="•"/>
            </a:pPr>
            <a:r>
              <a:rPr lang="zh-CN" altLang="zh-CN">
                <a:latin typeface="Arial" panose="020B0604020202020204" pitchFamily="34" charset="0"/>
                <a:cs typeface="Arial" panose="020B0604020202020204" pitchFamily="34" charset="0"/>
              </a:rPr>
              <a:t>Results </a:t>
            </a:r>
            <a:r>
              <a:rPr lang="zh-CN" altLang="zh-CN" dirty="0">
                <a:latin typeface="Arial" panose="020B0604020202020204" pitchFamily="34" charset="0"/>
                <a:cs typeface="Arial" panose="020B0604020202020204" pitchFamily="34" charset="0"/>
              </a:rPr>
              <a:t>and Evaluation</a:t>
            </a:r>
            <a:endParaRPr lang="en-US" altLang="zh-CN" dirty="0">
              <a:latin typeface="Arial" panose="020B0604020202020204" pitchFamily="34" charset="0"/>
              <a:cs typeface="Arial" panose="020B0604020202020204" pitchFamily="34" charset="0"/>
            </a:endParaRP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Dataset Classifications</a:t>
            </a: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Quantatitive Comparison</a:t>
            </a:r>
          </a:p>
          <a:p>
            <a:pPr>
              <a:buClr>
                <a:srgbClr val="BE0204"/>
              </a:buClr>
              <a:buFontTx/>
              <a:buChar char="•"/>
            </a:pPr>
            <a:r>
              <a:rPr lang="zh-CN" altLang="zh-CN">
                <a:latin typeface="Arial" panose="020B0604020202020204" pitchFamily="34" charset="0"/>
                <a:cs typeface="Arial" panose="020B0604020202020204" pitchFamily="34" charset="0"/>
              </a:rPr>
              <a:t>Conclusion</a:t>
            </a:r>
            <a:endParaRPr lang="zh-CN" altLang="zh-CN" dirty="0">
              <a:latin typeface="Arial" panose="020B0604020202020204" pitchFamily="34" charset="0"/>
              <a:cs typeface="Arial" panose="020B0604020202020204" pitchFamily="34" charset="0"/>
            </a:endParaRPr>
          </a:p>
        </p:txBody>
      </p:sp>
      <p:sp>
        <p:nvSpPr>
          <p:cNvPr id="9218" name="Rectangle 2" descr="Agenda">
            <a:extLst>
              <a:ext uri="{FF2B5EF4-FFF2-40B4-BE49-F238E27FC236}">
                <a16:creationId xmlns:a16="http://schemas.microsoft.com/office/drawing/2014/main" id="{BAF6E00C-79E1-4B88-9F35-DD51130D3D71}"/>
              </a:ext>
            </a:extLst>
          </p:cNvPr>
          <p:cNvSpPr>
            <a:spLocks noGrp="1"/>
          </p:cNvSpPr>
          <p:nvPr>
            <p:ph type="title" idx="4294967295"/>
          </p:nvPr>
        </p:nvSpPr>
        <p:spPr bwMode="auto">
          <a:xfrm>
            <a:off x="575387" y="128634"/>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dirty="0">
                <a:solidFill>
                  <a:srgbClr val="C00000"/>
                </a:solidFill>
                <a:latin typeface="Arial" panose="020B0604020202020204" pitchFamily="34" charset="0"/>
                <a:cs typeface="Arial" panose="020B0604020202020204" pitchFamily="34" charset="0"/>
              </a:rPr>
              <a:t>Outline</a:t>
            </a:r>
            <a:endParaRPr lang="zh-CN" altLang="zh-CN" dirty="0">
              <a:solidFill>
                <a:srgbClr val="C00000"/>
              </a:solidFill>
              <a:latin typeface="Arial" panose="020B0604020202020204" pitchFamily="34" charset="0"/>
              <a:cs typeface="Arial" panose="020B0604020202020204" pitchFamily="34" charset="0"/>
            </a:endParaRPr>
          </a:p>
        </p:txBody>
      </p:sp>
      <p:sp>
        <p:nvSpPr>
          <p:cNvPr id="5" name="灯片编号占位符 4">
            <a:extLst>
              <a:ext uri="{FF2B5EF4-FFF2-40B4-BE49-F238E27FC236}">
                <a16:creationId xmlns:a16="http://schemas.microsoft.com/office/drawing/2014/main" id="{F70FF970-FBD5-437D-B046-6E307DC0D7F7}"/>
              </a:ext>
            </a:extLst>
          </p:cNvPr>
          <p:cNvSpPr>
            <a:spLocks noGrp="1"/>
          </p:cNvSpPr>
          <p:nvPr>
            <p:ph type="sldNum" sz="quarter" idx="10"/>
          </p:nvPr>
        </p:nvSpPr>
        <p:spPr/>
        <p:txBody>
          <a:bodyPr/>
          <a:lstStyle/>
          <a:p>
            <a:fld id="{E1EC0364-EED2-479F-9FC0-3C637C2ED495}" type="slidenum">
              <a:rPr lang="zh-CN" altLang="zh-CN" smtClean="0"/>
              <a:pPr/>
              <a:t>23</a:t>
            </a:fld>
            <a:endParaRPr lang="zh-CN" altLang="zh-CN"/>
          </a:p>
        </p:txBody>
      </p:sp>
    </p:spTree>
    <p:extLst>
      <p:ext uri="{BB962C8B-B14F-4D97-AF65-F5344CB8AC3E}">
        <p14:creationId xmlns:p14="http://schemas.microsoft.com/office/powerpoint/2010/main" val="37064128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Interactive Treemap Generation</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24</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pic>
        <p:nvPicPr>
          <p:cNvPr id="7" name="图片 6">
            <a:extLst>
              <a:ext uri="{FF2B5EF4-FFF2-40B4-BE49-F238E27FC236}">
                <a16:creationId xmlns:a16="http://schemas.microsoft.com/office/drawing/2014/main" id="{1A9A0354-C3AE-3A17-E86E-42419FFE2410}"/>
              </a:ext>
            </a:extLst>
          </p:cNvPr>
          <p:cNvPicPr>
            <a:picLocks noChangeAspect="1"/>
          </p:cNvPicPr>
          <p:nvPr/>
        </p:nvPicPr>
        <p:blipFill rotWithShape="1">
          <a:blip r:embed="rId3"/>
          <a:srcRect r="834"/>
          <a:stretch/>
        </p:blipFill>
        <p:spPr>
          <a:xfrm>
            <a:off x="1545987" y="3347579"/>
            <a:ext cx="2908969" cy="2104948"/>
          </a:xfrm>
          <a:prstGeom prst="rect">
            <a:avLst/>
          </a:prstGeom>
        </p:spPr>
      </p:pic>
      <p:pic>
        <p:nvPicPr>
          <p:cNvPr id="17" name="图片 16">
            <a:extLst>
              <a:ext uri="{FF2B5EF4-FFF2-40B4-BE49-F238E27FC236}">
                <a16:creationId xmlns:a16="http://schemas.microsoft.com/office/drawing/2014/main" id="{3D84BC28-AECD-F4EC-AAA3-CB347F0E2A3B}"/>
              </a:ext>
            </a:extLst>
          </p:cNvPr>
          <p:cNvPicPr>
            <a:picLocks noChangeAspect="1"/>
          </p:cNvPicPr>
          <p:nvPr/>
        </p:nvPicPr>
        <p:blipFill>
          <a:blip r:embed="rId4"/>
          <a:stretch>
            <a:fillRect/>
          </a:stretch>
        </p:blipFill>
        <p:spPr>
          <a:xfrm>
            <a:off x="6518500" y="3222100"/>
            <a:ext cx="3258914" cy="2355906"/>
          </a:xfrm>
          <a:prstGeom prst="rect">
            <a:avLst/>
          </a:prstGeom>
        </p:spPr>
      </p:pic>
      <p:sp>
        <p:nvSpPr>
          <p:cNvPr id="19" name="Text Box 10" descr="Node-link Graph">
            <a:extLst>
              <a:ext uri="{FF2B5EF4-FFF2-40B4-BE49-F238E27FC236}">
                <a16:creationId xmlns:a16="http://schemas.microsoft.com/office/drawing/2014/main" id="{5EAC63BA-39DC-6E09-7446-173353443C3C}"/>
              </a:ext>
            </a:extLst>
          </p:cNvPr>
          <p:cNvSpPr txBox="1">
            <a:spLocks/>
          </p:cNvSpPr>
          <p:nvPr/>
        </p:nvSpPr>
        <p:spPr bwMode="auto">
          <a:xfrm>
            <a:off x="1903749" y="5577250"/>
            <a:ext cx="2796875"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The Pairing Tree</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sp>
        <p:nvSpPr>
          <p:cNvPr id="23" name="Text Box 10" descr="Node-link Graph">
            <a:extLst>
              <a:ext uri="{FF2B5EF4-FFF2-40B4-BE49-F238E27FC236}">
                <a16:creationId xmlns:a16="http://schemas.microsoft.com/office/drawing/2014/main" id="{BCF00F0E-D184-8561-287F-948AE930057F}"/>
              </a:ext>
            </a:extLst>
          </p:cNvPr>
          <p:cNvSpPr txBox="1">
            <a:spLocks/>
          </p:cNvSpPr>
          <p:nvPr/>
        </p:nvSpPr>
        <p:spPr bwMode="auto">
          <a:xfrm>
            <a:off x="4209144" y="3620033"/>
            <a:ext cx="2687081"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1600">
                <a:latin typeface="Arial" panose="020B0604020202020204" pitchFamily="34" charset="0"/>
                <a:cs typeface="Arial" panose="020B0604020202020204" pitchFamily="34" charset="0"/>
                <a:sym typeface="Arial" panose="020B0604020202020204" pitchFamily="34" charset="0"/>
              </a:rPr>
              <a:t>Get Splitting Orientation</a:t>
            </a:r>
            <a:endParaRPr lang="zh-CN" altLang="zh-CN" sz="1600">
              <a:latin typeface="Arial" panose="020B0604020202020204" pitchFamily="34" charset="0"/>
              <a:cs typeface="Arial" panose="020B0604020202020204" pitchFamily="34" charset="0"/>
              <a:sym typeface="Arial" panose="020B0604020202020204" pitchFamily="34" charset="0"/>
            </a:endParaRPr>
          </a:p>
        </p:txBody>
      </p:sp>
      <p:sp>
        <p:nvSpPr>
          <p:cNvPr id="25" name="Text Box 10" descr="Node-link Graph">
            <a:extLst>
              <a:ext uri="{FF2B5EF4-FFF2-40B4-BE49-F238E27FC236}">
                <a16:creationId xmlns:a16="http://schemas.microsoft.com/office/drawing/2014/main" id="{493E9D04-CE70-9CC8-1F71-7882D1AFEA8C}"/>
              </a:ext>
            </a:extLst>
          </p:cNvPr>
          <p:cNvSpPr txBox="1">
            <a:spLocks/>
          </p:cNvSpPr>
          <p:nvPr/>
        </p:nvSpPr>
        <p:spPr bwMode="auto">
          <a:xfrm>
            <a:off x="6908035" y="5577250"/>
            <a:ext cx="2479843"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Global Layout Tree</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sp>
        <p:nvSpPr>
          <p:cNvPr id="26" name="箭头: 下 25">
            <a:extLst>
              <a:ext uri="{FF2B5EF4-FFF2-40B4-BE49-F238E27FC236}">
                <a16:creationId xmlns:a16="http://schemas.microsoft.com/office/drawing/2014/main" id="{52443EF6-1DEF-971C-F46A-962BC27B78F8}"/>
              </a:ext>
            </a:extLst>
          </p:cNvPr>
          <p:cNvSpPr/>
          <p:nvPr/>
        </p:nvSpPr>
        <p:spPr>
          <a:xfrm rot="16200000">
            <a:off x="5250286" y="4082426"/>
            <a:ext cx="575294" cy="934767"/>
          </a:xfrm>
          <a:prstGeom prst="downArrow">
            <a:avLst>
              <a:gd name="adj1" fmla="val 34769"/>
              <a:gd name="adj2" fmla="val 73718"/>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585794" y="1147723"/>
            <a:ext cx="8470424" cy="952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marL="342900" indent="-342900">
              <a:spcBef>
                <a:spcPts val="4100"/>
              </a:spcBef>
              <a:buFont typeface="Arial" panose="020B0604020202020204" pitchFamily="34" charset="0"/>
              <a:buChar char="•"/>
            </a:pPr>
            <a:r>
              <a:rPr lang="en-US" altLang="zh-CN" sz="2200">
                <a:latin typeface="Arial" panose="020B0604020202020204" pitchFamily="34" charset="0"/>
                <a:cs typeface="Arial" panose="020B0604020202020204" pitchFamily="34" charset="0"/>
                <a:sym typeface="Arial" panose="020B0604020202020204" pitchFamily="34" charset="0"/>
              </a:rPr>
              <a:t>The treemap layout can be associated with a binary tree with splitting orientations. </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sp>
        <p:nvSpPr>
          <p:cNvPr id="28" name="文本框 27">
            <a:extLst>
              <a:ext uri="{FF2B5EF4-FFF2-40B4-BE49-F238E27FC236}">
                <a16:creationId xmlns:a16="http://schemas.microsoft.com/office/drawing/2014/main" id="{2FA10F54-B149-592B-8A30-2B456CC43E4E}"/>
              </a:ext>
            </a:extLst>
          </p:cNvPr>
          <p:cNvSpPr txBox="1"/>
          <p:nvPr/>
        </p:nvSpPr>
        <p:spPr>
          <a:xfrm>
            <a:off x="585793" y="2027061"/>
            <a:ext cx="8470424" cy="1107996"/>
          </a:xfrm>
          <a:prstGeom prst="rect">
            <a:avLst/>
          </a:prstGeom>
          <a:noFill/>
        </p:spPr>
        <p:txBody>
          <a:bodyPr wrap="square">
            <a:spAutoFit/>
          </a:bodyPr>
          <a:lstStyle/>
          <a:p>
            <a:pPr marL="285750" indent="-285750">
              <a:buFont typeface="Arial" panose="020B0604020202020204" pitchFamily="34" charset="0"/>
              <a:buChar char="•"/>
            </a:pPr>
            <a:r>
              <a:rPr lang="en-US" altLang="zh-CN" sz="2200">
                <a:latin typeface="Arial" panose="020B0604020202020204" pitchFamily="34" charset="0"/>
                <a:cs typeface="Arial" panose="020B0604020202020204" pitchFamily="34" charset="0"/>
                <a:sym typeface="Arial" panose="020B0604020202020204" pitchFamily="34" charset="0"/>
              </a:rPr>
              <a:t>Each internal node is assigned with a splitting orientation.</a:t>
            </a:r>
          </a:p>
          <a:p>
            <a:pPr marL="285750" indent="-285750">
              <a:buFont typeface="Arial" panose="020B0604020202020204" pitchFamily="34" charset="0"/>
              <a:buChar char="•"/>
            </a:pPr>
            <a:r>
              <a:rPr lang="en-US" altLang="zh-CN" sz="2200">
                <a:latin typeface="Arial" panose="020B0604020202020204" pitchFamily="34" charset="0"/>
                <a:cs typeface="Arial" panose="020B0604020202020204" pitchFamily="34" charset="0"/>
                <a:sym typeface="Arial" panose="020B0604020202020204" pitchFamily="34" charset="0"/>
              </a:rPr>
              <a:t>The splitting orientation is determined by the median weights that maximizes the aspect ratio.</a:t>
            </a:r>
            <a:endParaRPr lang="zh-CN" altLang="en-US" sz="2200"/>
          </a:p>
        </p:txBody>
      </p:sp>
    </p:spTree>
    <p:extLst>
      <p:ext uri="{BB962C8B-B14F-4D97-AF65-F5344CB8AC3E}">
        <p14:creationId xmlns:p14="http://schemas.microsoft.com/office/powerpoint/2010/main" val="6179088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anim calcmode="lin" valueType="num">
                                      <p:cBhvr>
                                        <p:cTn id="13" dur="250" fill="hold"/>
                                        <p:tgtEl>
                                          <p:spTgt spid="19"/>
                                        </p:tgtEl>
                                        <p:attrNameLst>
                                          <p:attrName>ppt_x</p:attrName>
                                        </p:attrNameLst>
                                      </p:cBhvr>
                                      <p:tavLst>
                                        <p:tav tm="0">
                                          <p:val>
                                            <p:strVal val="#ppt_x"/>
                                          </p:val>
                                        </p:tav>
                                        <p:tav tm="100000">
                                          <p:val>
                                            <p:strVal val="#ppt_x"/>
                                          </p:val>
                                        </p:tav>
                                      </p:tavLst>
                                    </p:anim>
                                    <p:anim calcmode="lin" valueType="num">
                                      <p:cBhvr>
                                        <p:cTn id="14" dur="25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42"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250"/>
                                        <p:tgtEl>
                                          <p:spTgt spid="23"/>
                                        </p:tgtEl>
                                      </p:cBhvr>
                                    </p:animEffect>
                                    <p:anim calcmode="lin" valueType="num">
                                      <p:cBhvr>
                                        <p:cTn id="19" dur="250" fill="hold"/>
                                        <p:tgtEl>
                                          <p:spTgt spid="23"/>
                                        </p:tgtEl>
                                        <p:attrNameLst>
                                          <p:attrName>ppt_x</p:attrName>
                                        </p:attrNameLst>
                                      </p:cBhvr>
                                      <p:tavLst>
                                        <p:tav tm="0">
                                          <p:val>
                                            <p:strVal val="#ppt_x"/>
                                          </p:val>
                                        </p:tav>
                                        <p:tav tm="100000">
                                          <p:val>
                                            <p:strVal val="#ppt_x"/>
                                          </p:val>
                                        </p:tav>
                                      </p:tavLst>
                                    </p:anim>
                                    <p:anim calcmode="lin" valueType="num">
                                      <p:cBhvr>
                                        <p:cTn id="20" dur="250" fill="hold"/>
                                        <p:tgtEl>
                                          <p:spTgt spid="23"/>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anim calcmode="lin" valueType="num">
                                      <p:cBhvr>
                                        <p:cTn id="25" dur="250" fill="hold"/>
                                        <p:tgtEl>
                                          <p:spTgt spid="26"/>
                                        </p:tgtEl>
                                        <p:attrNameLst>
                                          <p:attrName>ppt_x</p:attrName>
                                        </p:attrNameLst>
                                      </p:cBhvr>
                                      <p:tavLst>
                                        <p:tav tm="0">
                                          <p:val>
                                            <p:strVal val="#ppt_x"/>
                                          </p:val>
                                        </p:tav>
                                        <p:tav tm="100000">
                                          <p:val>
                                            <p:strVal val="#ppt_x"/>
                                          </p:val>
                                        </p:tav>
                                      </p:tavLst>
                                    </p:anim>
                                    <p:anim calcmode="lin" valueType="num">
                                      <p:cBhvr>
                                        <p:cTn id="26" dur="250" fill="hold"/>
                                        <p:tgtEl>
                                          <p:spTgt spid="26"/>
                                        </p:tgtEl>
                                        <p:attrNameLst>
                                          <p:attrName>ppt_y</p:attrName>
                                        </p:attrNameLst>
                                      </p:cBhvr>
                                      <p:tavLst>
                                        <p:tav tm="0">
                                          <p:val>
                                            <p:strVal val="#ppt_y+.1"/>
                                          </p:val>
                                        </p:tav>
                                        <p:tav tm="100000">
                                          <p:val>
                                            <p:strVal val="#ppt_y"/>
                                          </p:val>
                                        </p:tav>
                                      </p:tavLst>
                                    </p:anim>
                                  </p:childTnLst>
                                </p:cTn>
                              </p:par>
                            </p:childTnLst>
                          </p:cTn>
                        </p:par>
                        <p:par>
                          <p:cTn id="27" fill="hold">
                            <p:stCondLst>
                              <p:cond delay="750"/>
                            </p:stCondLst>
                            <p:childTnLst>
                              <p:par>
                                <p:cTn id="28" presetID="42"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anim calcmode="lin" valueType="num">
                                      <p:cBhvr>
                                        <p:cTn id="31" dur="250" fill="hold"/>
                                        <p:tgtEl>
                                          <p:spTgt spid="25"/>
                                        </p:tgtEl>
                                        <p:attrNameLst>
                                          <p:attrName>ppt_x</p:attrName>
                                        </p:attrNameLst>
                                      </p:cBhvr>
                                      <p:tavLst>
                                        <p:tav tm="0">
                                          <p:val>
                                            <p:strVal val="#ppt_x"/>
                                          </p:val>
                                        </p:tav>
                                        <p:tav tm="100000">
                                          <p:val>
                                            <p:strVal val="#ppt_x"/>
                                          </p:val>
                                        </p:tav>
                                      </p:tavLst>
                                    </p:anim>
                                    <p:anim calcmode="lin" valueType="num">
                                      <p:cBhvr>
                                        <p:cTn id="32" dur="250" fill="hold"/>
                                        <p:tgtEl>
                                          <p:spTgt spid="25"/>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42"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anim calcmode="lin" valueType="num">
                                      <p:cBhvr>
                                        <p:cTn id="37" dur="250" fill="hold"/>
                                        <p:tgtEl>
                                          <p:spTgt spid="17"/>
                                        </p:tgtEl>
                                        <p:attrNameLst>
                                          <p:attrName>ppt_x</p:attrName>
                                        </p:attrNameLst>
                                      </p:cBhvr>
                                      <p:tavLst>
                                        <p:tav tm="0">
                                          <p:val>
                                            <p:strVal val="#ppt_x"/>
                                          </p:val>
                                        </p:tav>
                                        <p:tav tm="100000">
                                          <p:val>
                                            <p:strVal val="#ppt_x"/>
                                          </p:val>
                                        </p:tav>
                                      </p:tavLst>
                                    </p:anim>
                                    <p:anim calcmode="lin" valueType="num">
                                      <p:cBhvr>
                                        <p:cTn id="38"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5" grpId="0"/>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Interactive Treemap Generation</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25</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19" name="Text Box 10" descr="Node-link Graph">
            <a:extLst>
              <a:ext uri="{FF2B5EF4-FFF2-40B4-BE49-F238E27FC236}">
                <a16:creationId xmlns:a16="http://schemas.microsoft.com/office/drawing/2014/main" id="{5EAC63BA-39DC-6E09-7446-173353443C3C}"/>
              </a:ext>
            </a:extLst>
          </p:cNvPr>
          <p:cNvSpPr txBox="1">
            <a:spLocks/>
          </p:cNvSpPr>
          <p:nvPr/>
        </p:nvSpPr>
        <p:spPr bwMode="auto">
          <a:xfrm>
            <a:off x="1918379" y="5510823"/>
            <a:ext cx="2796875"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Global Layout Tree</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sp>
        <p:nvSpPr>
          <p:cNvPr id="25" name="Text Box 10" descr="Node-link Graph">
            <a:extLst>
              <a:ext uri="{FF2B5EF4-FFF2-40B4-BE49-F238E27FC236}">
                <a16:creationId xmlns:a16="http://schemas.microsoft.com/office/drawing/2014/main" id="{493E9D04-CE70-9CC8-1F71-7882D1AFEA8C}"/>
              </a:ext>
            </a:extLst>
          </p:cNvPr>
          <p:cNvSpPr txBox="1">
            <a:spLocks/>
          </p:cNvSpPr>
          <p:nvPr/>
        </p:nvSpPr>
        <p:spPr bwMode="auto">
          <a:xfrm>
            <a:off x="6929981" y="5551948"/>
            <a:ext cx="2630985"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Temporal Treemaps</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sp>
        <p:nvSpPr>
          <p:cNvPr id="26" name="箭头: 下 25">
            <a:extLst>
              <a:ext uri="{FF2B5EF4-FFF2-40B4-BE49-F238E27FC236}">
                <a16:creationId xmlns:a16="http://schemas.microsoft.com/office/drawing/2014/main" id="{52443EF6-1DEF-971C-F46A-962BC27B78F8}"/>
              </a:ext>
            </a:extLst>
          </p:cNvPr>
          <p:cNvSpPr/>
          <p:nvPr/>
        </p:nvSpPr>
        <p:spPr>
          <a:xfrm rot="16200000">
            <a:off x="5254554" y="3993350"/>
            <a:ext cx="575294" cy="960161"/>
          </a:xfrm>
          <a:prstGeom prst="downArrow">
            <a:avLst>
              <a:gd name="adj1" fmla="val 34769"/>
              <a:gd name="adj2" fmla="val 73718"/>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585794" y="1147723"/>
            <a:ext cx="8470424" cy="952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marL="342900" indent="-342900">
              <a:spcBef>
                <a:spcPts val="4100"/>
              </a:spcBef>
              <a:buFont typeface="Arial" panose="020B0604020202020204" pitchFamily="34" charset="0"/>
              <a:buChar char="•"/>
            </a:pPr>
            <a:r>
              <a:rPr lang="en-US" altLang="zh-CN" sz="2200">
                <a:latin typeface="Arial" panose="020B0604020202020204" pitchFamily="34" charset="0"/>
                <a:cs typeface="Arial" panose="020B0604020202020204" pitchFamily="34" charset="0"/>
                <a:sym typeface="Arial" panose="020B0604020202020204" pitchFamily="34" charset="0"/>
              </a:rPr>
              <a:t>The temporal treemaps can be derived from the Global Layout Tree.</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sp>
        <p:nvSpPr>
          <p:cNvPr id="28" name="文本框 27">
            <a:extLst>
              <a:ext uri="{FF2B5EF4-FFF2-40B4-BE49-F238E27FC236}">
                <a16:creationId xmlns:a16="http://schemas.microsoft.com/office/drawing/2014/main" id="{2FA10F54-B149-592B-8A30-2B456CC43E4E}"/>
              </a:ext>
            </a:extLst>
          </p:cNvPr>
          <p:cNvSpPr txBox="1"/>
          <p:nvPr/>
        </p:nvSpPr>
        <p:spPr>
          <a:xfrm>
            <a:off x="585793" y="2027061"/>
            <a:ext cx="7929099"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a:latin typeface="Arial" panose="020B0604020202020204" pitchFamily="34" charset="0"/>
                <a:cs typeface="Arial" panose="020B0604020202020204" pitchFamily="34" charset="0"/>
                <a:sym typeface="Arial" panose="020B0604020202020204" pitchFamily="34" charset="0"/>
              </a:rPr>
              <a:t>The splitting positions is determined by the corresponding data values.</a:t>
            </a:r>
            <a:endParaRPr lang="zh-CN" altLang="en-US" sz="2200"/>
          </a:p>
        </p:txBody>
      </p:sp>
      <p:pic>
        <p:nvPicPr>
          <p:cNvPr id="13" name="Google Shape;125;p19">
            <a:extLst>
              <a:ext uri="{FF2B5EF4-FFF2-40B4-BE49-F238E27FC236}">
                <a16:creationId xmlns:a16="http://schemas.microsoft.com/office/drawing/2014/main" id="{60190669-0BBD-2C1E-9357-72C9C4E2BC90}"/>
              </a:ext>
            </a:extLst>
          </p:cNvPr>
          <p:cNvPicPr preferRelativeResize="0"/>
          <p:nvPr/>
        </p:nvPicPr>
        <p:blipFill rotWithShape="1">
          <a:blip r:embed="rId3"/>
          <a:srcRect r="46160" b="13688"/>
          <a:stretch/>
        </p:blipFill>
        <p:spPr>
          <a:xfrm>
            <a:off x="1681621" y="2903822"/>
            <a:ext cx="3380497" cy="2746747"/>
          </a:xfrm>
          <a:prstGeom prst="rect">
            <a:avLst/>
          </a:prstGeom>
          <a:noFill/>
          <a:ln>
            <a:noFill/>
          </a:ln>
        </p:spPr>
      </p:pic>
      <p:pic>
        <p:nvPicPr>
          <p:cNvPr id="14" name="Google Shape;125;p19">
            <a:extLst>
              <a:ext uri="{FF2B5EF4-FFF2-40B4-BE49-F238E27FC236}">
                <a16:creationId xmlns:a16="http://schemas.microsoft.com/office/drawing/2014/main" id="{74907327-1F1D-FB7C-9AF9-CD70DA300FD2}"/>
              </a:ext>
            </a:extLst>
          </p:cNvPr>
          <p:cNvPicPr preferRelativeResize="0"/>
          <p:nvPr/>
        </p:nvPicPr>
        <p:blipFill rotWithShape="1">
          <a:blip r:embed="rId3"/>
          <a:srcRect l="53563" r="-399" b="13688"/>
          <a:stretch/>
        </p:blipFill>
        <p:spPr>
          <a:xfrm>
            <a:off x="6781190" y="2903821"/>
            <a:ext cx="2940710" cy="2746747"/>
          </a:xfrm>
          <a:prstGeom prst="rect">
            <a:avLst/>
          </a:prstGeom>
          <a:noFill/>
          <a:ln>
            <a:noFill/>
          </a:ln>
        </p:spPr>
      </p:pic>
      <p:sp>
        <p:nvSpPr>
          <p:cNvPr id="23" name="Text Box 10" descr="Node-link Graph">
            <a:extLst>
              <a:ext uri="{FF2B5EF4-FFF2-40B4-BE49-F238E27FC236}">
                <a16:creationId xmlns:a16="http://schemas.microsoft.com/office/drawing/2014/main" id="{BCF00F0E-D184-8561-287F-948AE930057F}"/>
              </a:ext>
            </a:extLst>
          </p:cNvPr>
          <p:cNvSpPr txBox="1">
            <a:spLocks/>
          </p:cNvSpPr>
          <p:nvPr/>
        </p:nvSpPr>
        <p:spPr bwMode="auto">
          <a:xfrm>
            <a:off x="4715254" y="3580112"/>
            <a:ext cx="2687081" cy="697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1600">
                <a:latin typeface="Arial" panose="020B0604020202020204" pitchFamily="34" charset="0"/>
                <a:cs typeface="Arial" panose="020B0604020202020204" pitchFamily="34" charset="0"/>
                <a:sym typeface="Arial" panose="020B0604020202020204" pitchFamily="34" charset="0"/>
              </a:rPr>
              <a:t>Compute by Size</a:t>
            </a:r>
            <a:endParaRPr lang="zh-CN" altLang="zh-CN" sz="160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2275037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anim calcmode="lin" valueType="num">
                                      <p:cBhvr>
                                        <p:cTn id="8" dur="250" fill="hold"/>
                                        <p:tgtEl>
                                          <p:spTgt spid="19"/>
                                        </p:tgtEl>
                                        <p:attrNameLst>
                                          <p:attrName>ppt_x</p:attrName>
                                        </p:attrNameLst>
                                      </p:cBhvr>
                                      <p:tavLst>
                                        <p:tav tm="0">
                                          <p:val>
                                            <p:strVal val="#ppt_x"/>
                                          </p:val>
                                        </p:tav>
                                        <p:tav tm="100000">
                                          <p:val>
                                            <p:strVal val="#ppt_x"/>
                                          </p:val>
                                        </p:tav>
                                      </p:tavLst>
                                    </p:anim>
                                    <p:anim calcmode="lin" valueType="num">
                                      <p:cBhvr>
                                        <p:cTn id="9" dur="25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anim calcmode="lin" valueType="num">
                                      <p:cBhvr>
                                        <p:cTn id="13" dur="250" fill="hold"/>
                                        <p:tgtEl>
                                          <p:spTgt spid="13"/>
                                        </p:tgtEl>
                                        <p:attrNameLst>
                                          <p:attrName>ppt_x</p:attrName>
                                        </p:attrNameLst>
                                      </p:cBhvr>
                                      <p:tavLst>
                                        <p:tav tm="0">
                                          <p:val>
                                            <p:strVal val="#ppt_x"/>
                                          </p:val>
                                        </p:tav>
                                        <p:tav tm="100000">
                                          <p:val>
                                            <p:strVal val="#ppt_x"/>
                                          </p:val>
                                        </p:tav>
                                      </p:tavLst>
                                    </p:anim>
                                    <p:anim calcmode="lin" valueType="num">
                                      <p:cBhvr>
                                        <p:cTn id="14" dur="25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42"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250"/>
                                        <p:tgtEl>
                                          <p:spTgt spid="26"/>
                                        </p:tgtEl>
                                      </p:cBhvr>
                                    </p:animEffect>
                                    <p:anim calcmode="lin" valueType="num">
                                      <p:cBhvr>
                                        <p:cTn id="19" dur="250" fill="hold"/>
                                        <p:tgtEl>
                                          <p:spTgt spid="26"/>
                                        </p:tgtEl>
                                        <p:attrNameLst>
                                          <p:attrName>ppt_x</p:attrName>
                                        </p:attrNameLst>
                                      </p:cBhvr>
                                      <p:tavLst>
                                        <p:tav tm="0">
                                          <p:val>
                                            <p:strVal val="#ppt_x"/>
                                          </p:val>
                                        </p:tav>
                                        <p:tav tm="100000">
                                          <p:val>
                                            <p:strVal val="#ppt_x"/>
                                          </p:val>
                                        </p:tav>
                                      </p:tavLst>
                                    </p:anim>
                                    <p:anim calcmode="lin" valueType="num">
                                      <p:cBhvr>
                                        <p:cTn id="20" dur="250" fill="hold"/>
                                        <p:tgtEl>
                                          <p:spTgt spid="26"/>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50"/>
                                        <p:tgtEl>
                                          <p:spTgt spid="23"/>
                                        </p:tgtEl>
                                      </p:cBhvr>
                                    </p:animEffect>
                                    <p:anim calcmode="lin" valueType="num">
                                      <p:cBhvr>
                                        <p:cTn id="25" dur="250" fill="hold"/>
                                        <p:tgtEl>
                                          <p:spTgt spid="23"/>
                                        </p:tgtEl>
                                        <p:attrNameLst>
                                          <p:attrName>ppt_x</p:attrName>
                                        </p:attrNameLst>
                                      </p:cBhvr>
                                      <p:tavLst>
                                        <p:tav tm="0">
                                          <p:val>
                                            <p:strVal val="#ppt_x"/>
                                          </p:val>
                                        </p:tav>
                                        <p:tav tm="100000">
                                          <p:val>
                                            <p:strVal val="#ppt_x"/>
                                          </p:val>
                                        </p:tav>
                                      </p:tavLst>
                                    </p:anim>
                                    <p:anim calcmode="lin" valueType="num">
                                      <p:cBhvr>
                                        <p:cTn id="26" dur="250" fill="hold"/>
                                        <p:tgtEl>
                                          <p:spTgt spid="23"/>
                                        </p:tgtEl>
                                        <p:attrNameLst>
                                          <p:attrName>ppt_y</p:attrName>
                                        </p:attrNameLst>
                                      </p:cBhvr>
                                      <p:tavLst>
                                        <p:tav tm="0">
                                          <p:val>
                                            <p:strVal val="#ppt_y+.1"/>
                                          </p:val>
                                        </p:tav>
                                        <p:tav tm="100000">
                                          <p:val>
                                            <p:strVal val="#ppt_y"/>
                                          </p:val>
                                        </p:tav>
                                      </p:tavLst>
                                    </p:anim>
                                  </p:childTnLst>
                                </p:cTn>
                              </p:par>
                            </p:childTnLst>
                          </p:cTn>
                        </p:par>
                        <p:par>
                          <p:cTn id="27" fill="hold">
                            <p:stCondLst>
                              <p:cond delay="750"/>
                            </p:stCondLst>
                            <p:childTnLst>
                              <p:par>
                                <p:cTn id="28" presetID="42"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
                                        <p:tgtEl>
                                          <p:spTgt spid="14"/>
                                        </p:tgtEl>
                                      </p:cBhvr>
                                    </p:animEffect>
                                    <p:anim calcmode="lin" valueType="num">
                                      <p:cBhvr>
                                        <p:cTn id="31" dur="250" fill="hold"/>
                                        <p:tgtEl>
                                          <p:spTgt spid="14"/>
                                        </p:tgtEl>
                                        <p:attrNameLst>
                                          <p:attrName>ppt_x</p:attrName>
                                        </p:attrNameLst>
                                      </p:cBhvr>
                                      <p:tavLst>
                                        <p:tav tm="0">
                                          <p:val>
                                            <p:strVal val="#ppt_x"/>
                                          </p:val>
                                        </p:tav>
                                        <p:tav tm="100000">
                                          <p:val>
                                            <p:strVal val="#ppt_x"/>
                                          </p:val>
                                        </p:tav>
                                      </p:tavLst>
                                    </p:anim>
                                    <p:anim calcmode="lin" valueType="num">
                                      <p:cBhvr>
                                        <p:cTn id="32" dur="250" fill="hold"/>
                                        <p:tgtEl>
                                          <p:spTgt spid="14"/>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50"/>
                                        <p:tgtEl>
                                          <p:spTgt spid="25"/>
                                        </p:tgtEl>
                                      </p:cBhvr>
                                    </p:animEffect>
                                    <p:anim calcmode="lin" valueType="num">
                                      <p:cBhvr>
                                        <p:cTn id="37" dur="250" fill="hold"/>
                                        <p:tgtEl>
                                          <p:spTgt spid="25"/>
                                        </p:tgtEl>
                                        <p:attrNameLst>
                                          <p:attrName>ppt_x</p:attrName>
                                        </p:attrNameLst>
                                      </p:cBhvr>
                                      <p:tavLst>
                                        <p:tav tm="0">
                                          <p:val>
                                            <p:strVal val="#ppt_x"/>
                                          </p:val>
                                        </p:tav>
                                        <p:tav tm="100000">
                                          <p:val>
                                            <p:strVal val="#ppt_x"/>
                                          </p:val>
                                        </p:tav>
                                      </p:tavLst>
                                    </p:anim>
                                    <p:anim calcmode="lin" valueType="num">
                                      <p:cBhvr>
                                        <p:cTn id="38"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26" grpId="0" animBg="1"/>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Interactive Treemap Generation</a:t>
            </a:r>
            <a:endParaRPr lang="zh-CN" altLang="zh-CN" dirty="0">
              <a:solidFill>
                <a:srgbClr val="C00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26</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585793" y="1147723"/>
            <a:ext cx="8645989" cy="141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marL="342900" indent="-342900">
              <a:spcBef>
                <a:spcPts val="4100"/>
              </a:spcBef>
              <a:buFont typeface="Arial" panose="020B0604020202020204" pitchFamily="34" charset="0"/>
              <a:buChar char="•"/>
            </a:pPr>
            <a:r>
              <a:rPr lang="en-US" altLang="zh-CN" sz="2200">
                <a:latin typeface="Arial" panose="020B0604020202020204" pitchFamily="34" charset="0"/>
                <a:cs typeface="Arial" panose="020B0604020202020204" pitchFamily="34" charset="0"/>
                <a:sym typeface="Arial" panose="020B0604020202020204" pitchFamily="34" charset="0"/>
              </a:rPr>
              <a:t>Using the idea from local moves, our algorithm can perform an optional step to </a:t>
            </a:r>
            <a:r>
              <a:rPr lang="en-US" altLang="zh-CN" sz="2200">
                <a:solidFill>
                  <a:srgbClr val="C00000"/>
                </a:solidFill>
                <a:latin typeface="Arial" panose="020B0604020202020204" pitchFamily="34" charset="0"/>
                <a:cs typeface="Arial" panose="020B0604020202020204" pitchFamily="34" charset="0"/>
                <a:sym typeface="Arial" panose="020B0604020202020204" pitchFamily="34" charset="0"/>
              </a:rPr>
              <a:t>flip leaf nodes </a:t>
            </a:r>
            <a:r>
              <a:rPr lang="en-US" altLang="zh-CN" sz="2200">
                <a:latin typeface="Arial" panose="020B0604020202020204" pitchFamily="34" charset="0"/>
                <a:cs typeface="Arial" panose="020B0604020202020204" pitchFamily="34" charset="0"/>
                <a:sym typeface="Arial" panose="020B0604020202020204" pitchFamily="34" charset="0"/>
              </a:rPr>
              <a:t>to achieve a better aspect ratio while not severely hurting stability.</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sp>
        <p:nvSpPr>
          <p:cNvPr id="15" name="文本框 14">
            <a:extLst>
              <a:ext uri="{FF2B5EF4-FFF2-40B4-BE49-F238E27FC236}">
                <a16:creationId xmlns:a16="http://schemas.microsoft.com/office/drawing/2014/main" id="{156A04D5-E5E6-E0AE-2AF2-D2BF7217714B}"/>
              </a:ext>
            </a:extLst>
          </p:cNvPr>
          <p:cNvSpPr txBox="1"/>
          <p:nvPr/>
        </p:nvSpPr>
        <p:spPr>
          <a:xfrm>
            <a:off x="585793" y="2565955"/>
            <a:ext cx="8163186" cy="1107996"/>
          </a:xfrm>
          <a:prstGeom prst="rect">
            <a:avLst/>
          </a:prstGeom>
          <a:noFill/>
        </p:spPr>
        <p:txBody>
          <a:bodyPr wrap="square">
            <a:spAutoFit/>
          </a:bodyPr>
          <a:lstStyle/>
          <a:p>
            <a:pPr marL="285750" indent="-285750">
              <a:buFont typeface="Arial" panose="020B0604020202020204" pitchFamily="34" charset="0"/>
              <a:buChar char="•"/>
            </a:pPr>
            <a:r>
              <a:rPr lang="en-US" altLang="zh-CN" sz="2200">
                <a:latin typeface="Arial" panose="020B0604020202020204" pitchFamily="34" charset="0"/>
                <a:cs typeface="Arial" panose="020B0604020202020204" pitchFamily="34" charset="0"/>
                <a:sym typeface="Arial" panose="020B0604020202020204" pitchFamily="34" charset="0"/>
              </a:rPr>
              <a:t>The Global Layout Tree handles insertion and deletion simply by putting the weight of the corresponding node to 0. Thus making </a:t>
            </a:r>
            <a:r>
              <a:rPr lang="en-US" altLang="zh-CN" sz="2200">
                <a:solidFill>
                  <a:srgbClr val="C00000"/>
                </a:solidFill>
                <a:latin typeface="Arial" panose="020B0604020202020204" pitchFamily="34" charset="0"/>
                <a:cs typeface="Arial" panose="020B0604020202020204" pitchFamily="34" charset="0"/>
                <a:sym typeface="Arial" panose="020B0604020202020204" pitchFamily="34" charset="0"/>
              </a:rPr>
              <a:t>re-insertions</a:t>
            </a:r>
            <a:r>
              <a:rPr lang="en-US" altLang="zh-CN" sz="2200">
                <a:latin typeface="Arial" panose="020B0604020202020204" pitchFamily="34" charset="0"/>
                <a:cs typeface="Arial" panose="020B0604020202020204" pitchFamily="34" charset="0"/>
                <a:sym typeface="Arial" panose="020B0604020202020204" pitchFamily="34" charset="0"/>
              </a:rPr>
              <a:t> more stable.</a:t>
            </a:r>
            <a:endParaRPr lang="zh-CN" altLang="en-US" sz="2200"/>
          </a:p>
        </p:txBody>
      </p:sp>
      <p:pic>
        <p:nvPicPr>
          <p:cNvPr id="3" name="图片 2">
            <a:extLst>
              <a:ext uri="{FF2B5EF4-FFF2-40B4-BE49-F238E27FC236}">
                <a16:creationId xmlns:a16="http://schemas.microsoft.com/office/drawing/2014/main" id="{31CDEDC2-2F58-AABB-1183-685BA0EA45AE}"/>
              </a:ext>
            </a:extLst>
          </p:cNvPr>
          <p:cNvPicPr>
            <a:picLocks noChangeAspect="1"/>
          </p:cNvPicPr>
          <p:nvPr/>
        </p:nvPicPr>
        <p:blipFill>
          <a:blip r:embed="rId3"/>
          <a:stretch>
            <a:fillRect/>
          </a:stretch>
        </p:blipFill>
        <p:spPr>
          <a:xfrm>
            <a:off x="838200" y="3859751"/>
            <a:ext cx="6608073" cy="2310799"/>
          </a:xfrm>
          <a:prstGeom prst="rect">
            <a:avLst/>
          </a:prstGeom>
        </p:spPr>
      </p:pic>
    </p:spTree>
    <p:extLst>
      <p:ext uri="{BB962C8B-B14F-4D97-AF65-F5344CB8AC3E}">
        <p14:creationId xmlns:p14="http://schemas.microsoft.com/office/powerpoint/2010/main" val="37194175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anim calcmode="lin" valueType="num">
                                      <p:cBhvr>
                                        <p:cTn id="8" dur="250" fill="hold"/>
                                        <p:tgtEl>
                                          <p:spTgt spid="27"/>
                                        </p:tgtEl>
                                        <p:attrNameLst>
                                          <p:attrName>ppt_x</p:attrName>
                                        </p:attrNameLst>
                                      </p:cBhvr>
                                      <p:tavLst>
                                        <p:tav tm="0">
                                          <p:val>
                                            <p:strVal val="#ppt_x"/>
                                          </p:val>
                                        </p:tav>
                                        <p:tav tm="100000">
                                          <p:val>
                                            <p:strVal val="#ppt_x"/>
                                          </p:val>
                                        </p:tav>
                                      </p:tavLst>
                                    </p:anim>
                                    <p:anim calcmode="lin" valueType="num">
                                      <p:cBhvr>
                                        <p:cTn id="9" dur="2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250"/>
                                        <p:tgtEl>
                                          <p:spTgt spid="15"/>
                                        </p:tgtEl>
                                      </p:cBhvr>
                                    </p:animEffect>
                                    <p:anim calcmode="lin" valueType="num">
                                      <p:cBhvr>
                                        <p:cTn id="15" dur="250" fill="hold"/>
                                        <p:tgtEl>
                                          <p:spTgt spid="15"/>
                                        </p:tgtEl>
                                        <p:attrNameLst>
                                          <p:attrName>ppt_x</p:attrName>
                                        </p:attrNameLst>
                                      </p:cBhvr>
                                      <p:tavLst>
                                        <p:tav tm="0">
                                          <p:val>
                                            <p:strVal val="#ppt_x"/>
                                          </p:val>
                                        </p:tav>
                                        <p:tav tm="100000">
                                          <p:val>
                                            <p:strVal val="#ppt_x"/>
                                          </p:val>
                                        </p:tav>
                                      </p:tavLst>
                                    </p:anim>
                                    <p:anim calcmode="lin" valueType="num">
                                      <p:cBhvr>
                                        <p:cTn id="16" dur="250" fill="hold"/>
                                        <p:tgtEl>
                                          <p:spTgt spid="15"/>
                                        </p:tgtEl>
                                        <p:attrNameLst>
                                          <p:attrName>ppt_y</p:attrName>
                                        </p:attrNameLst>
                                      </p:cBhvr>
                                      <p:tavLst>
                                        <p:tav tm="0">
                                          <p:val>
                                            <p:strVal val="#ppt_y-.1"/>
                                          </p:val>
                                        </p:tav>
                                        <p:tav tm="100000">
                                          <p:val>
                                            <p:strVal val="#ppt_y"/>
                                          </p:val>
                                        </p:tav>
                                      </p:tavLst>
                                    </p:anim>
                                  </p:childTnLst>
                                </p:cTn>
                              </p:par>
                            </p:childTnLst>
                          </p:cTn>
                        </p:par>
                        <p:par>
                          <p:cTn id="17" fill="hold">
                            <p:stCondLst>
                              <p:cond delay="250"/>
                            </p:stCondLst>
                            <p:childTnLst>
                              <p:par>
                                <p:cTn id="18" presetID="42"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50"/>
                                        <p:tgtEl>
                                          <p:spTgt spid="3"/>
                                        </p:tgtEl>
                                      </p:cBhvr>
                                    </p:animEffect>
                                    <p:anim calcmode="lin" valueType="num">
                                      <p:cBhvr>
                                        <p:cTn id="21" dur="250" fill="hold"/>
                                        <p:tgtEl>
                                          <p:spTgt spid="3"/>
                                        </p:tgtEl>
                                        <p:attrNameLst>
                                          <p:attrName>ppt_x</p:attrName>
                                        </p:attrNameLst>
                                      </p:cBhvr>
                                      <p:tavLst>
                                        <p:tav tm="0">
                                          <p:val>
                                            <p:strVal val="#ppt_x"/>
                                          </p:val>
                                        </p:tav>
                                        <p:tav tm="100000">
                                          <p:val>
                                            <p:strVal val="#ppt_x"/>
                                          </p:val>
                                        </p:tav>
                                      </p:tavLst>
                                    </p:anim>
                                    <p:anim calcmode="lin" valueType="num">
                                      <p:cBhvr>
                                        <p:cTn id="22"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descr="Introduction…">
            <a:extLst>
              <a:ext uri="{FF2B5EF4-FFF2-40B4-BE49-F238E27FC236}">
                <a16:creationId xmlns:a16="http://schemas.microsoft.com/office/drawing/2014/main" id="{70DF75EA-1939-4C46-87D4-2A514A85F5B9}"/>
              </a:ext>
            </a:extLst>
          </p:cNvPr>
          <p:cNvSpPr>
            <a:spLocks noGrp="1"/>
          </p:cNvSpPr>
          <p:nvPr>
            <p:ph type="body" idx="4294967295"/>
          </p:nvPr>
        </p:nvSpPr>
        <p:spPr bwMode="auto">
          <a:xfrm>
            <a:off x="1415480" y="1448780"/>
            <a:ext cx="7995253" cy="4445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a:buClr>
                <a:srgbClr val="BE0204"/>
              </a:buClr>
              <a:buFontTx/>
              <a:buChar char="•"/>
            </a:pPr>
            <a:r>
              <a:rPr lang="zh-CN" altLang="zh-CN" dirty="0">
                <a:solidFill>
                  <a:srgbClr val="260808"/>
                </a:solidFill>
                <a:latin typeface="Arial" panose="020B0604020202020204" pitchFamily="34" charset="0"/>
                <a:cs typeface="Arial" panose="020B0604020202020204" pitchFamily="34" charset="0"/>
              </a:rPr>
              <a:t>Introduction</a:t>
            </a:r>
          </a:p>
          <a:p>
            <a:pPr>
              <a:buClr>
                <a:srgbClr val="BE0204"/>
              </a:buClr>
              <a:buFontTx/>
              <a:buChar char="•"/>
            </a:pPr>
            <a:r>
              <a:rPr lang="zh-CN" altLang="zh-CN" b="1" dirty="0">
                <a:latin typeface="Arial" panose="020B0604020202020204" pitchFamily="34" charset="0"/>
                <a:cs typeface="Arial" panose="020B0604020202020204" pitchFamily="34" charset="0"/>
              </a:rPr>
              <a:t>Approach</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Hierarchical Size-based Pairing</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Interactive Treemap Generation</a:t>
            </a:r>
          </a:p>
          <a:p>
            <a:pPr marL="571477" lvl="1" indent="-293676">
              <a:spcBef>
                <a:spcPct val="0"/>
              </a:spcBef>
              <a:buClr>
                <a:srgbClr val="FA8716"/>
              </a:buClr>
              <a:buFont typeface="Times" panose="02020603050405020304" pitchFamily="18" charset="0"/>
              <a:buChar char="•"/>
            </a:pPr>
            <a:r>
              <a:rPr lang="en-US" altLang="zh-CN" sz="1500" b="1">
                <a:latin typeface="Arial" panose="020B0604020202020204" pitchFamily="34" charset="0"/>
                <a:cs typeface="Arial" panose="020B0604020202020204" pitchFamily="34" charset="0"/>
              </a:rPr>
              <a:t>Customizing Global Layout Tree</a:t>
            </a:r>
            <a:endParaRPr lang="zh-CN" altLang="zh-CN" sz="1500" b="1">
              <a:latin typeface="Arial" panose="020B0604020202020204" pitchFamily="34" charset="0"/>
              <a:cs typeface="Arial" panose="020B0604020202020204" pitchFamily="34" charset="0"/>
            </a:endParaRPr>
          </a:p>
          <a:p>
            <a:pPr>
              <a:buClr>
                <a:srgbClr val="BE0204"/>
              </a:buClr>
              <a:buFontTx/>
              <a:buChar char="•"/>
            </a:pPr>
            <a:r>
              <a:rPr lang="zh-CN" altLang="zh-CN">
                <a:latin typeface="Arial" panose="020B0604020202020204" pitchFamily="34" charset="0"/>
                <a:cs typeface="Arial" panose="020B0604020202020204" pitchFamily="34" charset="0"/>
              </a:rPr>
              <a:t>Results </a:t>
            </a:r>
            <a:r>
              <a:rPr lang="zh-CN" altLang="zh-CN" dirty="0">
                <a:latin typeface="Arial" panose="020B0604020202020204" pitchFamily="34" charset="0"/>
                <a:cs typeface="Arial" panose="020B0604020202020204" pitchFamily="34" charset="0"/>
              </a:rPr>
              <a:t>and Evaluation</a:t>
            </a:r>
            <a:endParaRPr lang="en-US" altLang="zh-CN" dirty="0">
              <a:latin typeface="Arial" panose="020B0604020202020204" pitchFamily="34" charset="0"/>
              <a:cs typeface="Arial" panose="020B0604020202020204" pitchFamily="34" charset="0"/>
            </a:endParaRP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Dataset Classifications</a:t>
            </a: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Quantatitive Comparison</a:t>
            </a:r>
          </a:p>
          <a:p>
            <a:pPr>
              <a:buClr>
                <a:srgbClr val="BE0204"/>
              </a:buClr>
              <a:buFontTx/>
              <a:buChar char="•"/>
            </a:pPr>
            <a:r>
              <a:rPr lang="zh-CN" altLang="zh-CN">
                <a:latin typeface="Arial" panose="020B0604020202020204" pitchFamily="34" charset="0"/>
                <a:cs typeface="Arial" panose="020B0604020202020204" pitchFamily="34" charset="0"/>
              </a:rPr>
              <a:t>Conclusion</a:t>
            </a:r>
            <a:endParaRPr lang="zh-CN" altLang="zh-CN" dirty="0">
              <a:latin typeface="Arial" panose="020B0604020202020204" pitchFamily="34" charset="0"/>
              <a:cs typeface="Arial" panose="020B0604020202020204" pitchFamily="34" charset="0"/>
            </a:endParaRPr>
          </a:p>
        </p:txBody>
      </p:sp>
      <p:sp>
        <p:nvSpPr>
          <p:cNvPr id="9218" name="Rectangle 2" descr="Agenda">
            <a:extLst>
              <a:ext uri="{FF2B5EF4-FFF2-40B4-BE49-F238E27FC236}">
                <a16:creationId xmlns:a16="http://schemas.microsoft.com/office/drawing/2014/main" id="{BAF6E00C-79E1-4B88-9F35-DD51130D3D71}"/>
              </a:ext>
            </a:extLst>
          </p:cNvPr>
          <p:cNvSpPr>
            <a:spLocks noGrp="1"/>
          </p:cNvSpPr>
          <p:nvPr>
            <p:ph type="title" idx="4294967295"/>
          </p:nvPr>
        </p:nvSpPr>
        <p:spPr bwMode="auto">
          <a:xfrm>
            <a:off x="575387" y="128634"/>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dirty="0">
                <a:solidFill>
                  <a:srgbClr val="C00000"/>
                </a:solidFill>
                <a:latin typeface="Arial" panose="020B0604020202020204" pitchFamily="34" charset="0"/>
                <a:cs typeface="Arial" panose="020B0604020202020204" pitchFamily="34" charset="0"/>
              </a:rPr>
              <a:t>Outline</a:t>
            </a:r>
            <a:endParaRPr lang="zh-CN" altLang="zh-CN" dirty="0">
              <a:solidFill>
                <a:srgbClr val="C00000"/>
              </a:solidFill>
              <a:latin typeface="Arial" panose="020B0604020202020204" pitchFamily="34" charset="0"/>
              <a:cs typeface="Arial" panose="020B0604020202020204" pitchFamily="34" charset="0"/>
            </a:endParaRPr>
          </a:p>
        </p:txBody>
      </p:sp>
      <p:sp>
        <p:nvSpPr>
          <p:cNvPr id="5" name="灯片编号占位符 4">
            <a:extLst>
              <a:ext uri="{FF2B5EF4-FFF2-40B4-BE49-F238E27FC236}">
                <a16:creationId xmlns:a16="http://schemas.microsoft.com/office/drawing/2014/main" id="{F70FF970-FBD5-437D-B046-6E307DC0D7F7}"/>
              </a:ext>
            </a:extLst>
          </p:cNvPr>
          <p:cNvSpPr>
            <a:spLocks noGrp="1"/>
          </p:cNvSpPr>
          <p:nvPr>
            <p:ph type="sldNum" sz="quarter" idx="10"/>
          </p:nvPr>
        </p:nvSpPr>
        <p:spPr/>
        <p:txBody>
          <a:bodyPr/>
          <a:lstStyle/>
          <a:p>
            <a:fld id="{E1EC0364-EED2-479F-9FC0-3C637C2ED495}" type="slidenum">
              <a:rPr lang="zh-CN" altLang="zh-CN" smtClean="0"/>
              <a:pPr/>
              <a:t>27</a:t>
            </a:fld>
            <a:endParaRPr lang="zh-CN" altLang="zh-CN"/>
          </a:p>
        </p:txBody>
      </p:sp>
    </p:spTree>
    <p:extLst>
      <p:ext uri="{BB962C8B-B14F-4D97-AF65-F5344CB8AC3E}">
        <p14:creationId xmlns:p14="http://schemas.microsoft.com/office/powerpoint/2010/main" val="99222348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Customizing Global Layout Tree</a:t>
            </a: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a:xfrm>
            <a:off x="838200" y="6407557"/>
            <a:ext cx="2743200" cy="365125"/>
          </a:xfrm>
        </p:spPr>
        <p:txBody>
          <a:bodyPr/>
          <a:lstStyle/>
          <a:p>
            <a:fld id="{E1EC0364-EED2-479F-9FC0-3C637C2ED495}" type="slidenum">
              <a:rPr lang="zh-CN" altLang="zh-CN" smtClean="0"/>
              <a:pPr/>
              <a:t>28</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312209" y="1184864"/>
            <a:ext cx="8645989" cy="62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Node re-pairing</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pic>
        <p:nvPicPr>
          <p:cNvPr id="5" name="图片 4">
            <a:extLst>
              <a:ext uri="{FF2B5EF4-FFF2-40B4-BE49-F238E27FC236}">
                <a16:creationId xmlns:a16="http://schemas.microsoft.com/office/drawing/2014/main" id="{C8E9376F-29E1-CD2D-F944-63D51FD03F7D}"/>
              </a:ext>
            </a:extLst>
          </p:cNvPr>
          <p:cNvPicPr>
            <a:picLocks noChangeAspect="1"/>
          </p:cNvPicPr>
          <p:nvPr/>
        </p:nvPicPr>
        <p:blipFill>
          <a:blip r:embed="rId3"/>
          <a:stretch>
            <a:fillRect/>
          </a:stretch>
        </p:blipFill>
        <p:spPr>
          <a:xfrm>
            <a:off x="2209800" y="2096529"/>
            <a:ext cx="1874101" cy="1651808"/>
          </a:xfrm>
          <a:prstGeom prst="rect">
            <a:avLst/>
          </a:prstGeom>
        </p:spPr>
      </p:pic>
      <p:sp>
        <p:nvSpPr>
          <p:cNvPr id="10" name="Text Box 10" descr="Node-link Graph">
            <a:extLst>
              <a:ext uri="{FF2B5EF4-FFF2-40B4-BE49-F238E27FC236}">
                <a16:creationId xmlns:a16="http://schemas.microsoft.com/office/drawing/2014/main" id="{B43700FC-97FA-58B7-C438-C57EFCFC10F0}"/>
              </a:ext>
            </a:extLst>
          </p:cNvPr>
          <p:cNvSpPr txBox="1">
            <a:spLocks/>
          </p:cNvSpPr>
          <p:nvPr/>
        </p:nvSpPr>
        <p:spPr bwMode="auto">
          <a:xfrm>
            <a:off x="2625803" y="3748337"/>
            <a:ext cx="1214678" cy="62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R</a:t>
            </a:r>
            <a:r>
              <a:rPr lang="en-US" altLang="zh-CN" sz="2200" baseline="-25000">
                <a:latin typeface="Arial" panose="020B0604020202020204" pitchFamily="34" charset="0"/>
                <a:cs typeface="Arial" panose="020B0604020202020204" pitchFamily="34" charset="0"/>
                <a:sym typeface="Arial" panose="020B0604020202020204" pitchFamily="34" charset="0"/>
              </a:rPr>
              <a:t>1</a:t>
            </a:r>
            <a:r>
              <a:rPr lang="en-US" altLang="zh-CN" sz="2200">
                <a:latin typeface="Arial" panose="020B0604020202020204" pitchFamily="34" charset="0"/>
                <a:cs typeface="Arial" panose="020B0604020202020204" pitchFamily="34" charset="0"/>
                <a:sym typeface="Arial" panose="020B0604020202020204" pitchFamily="34" charset="0"/>
              </a:rPr>
              <a:t>&gt;R</a:t>
            </a:r>
            <a:r>
              <a:rPr lang="en-US" altLang="zh-CN" sz="2200" baseline="-25000">
                <a:latin typeface="Arial" panose="020B0604020202020204" pitchFamily="34" charset="0"/>
                <a:cs typeface="Arial" panose="020B0604020202020204" pitchFamily="34" charset="0"/>
                <a:sym typeface="Arial" panose="020B0604020202020204" pitchFamily="34" charset="0"/>
              </a:rPr>
              <a:t>2</a:t>
            </a:r>
            <a:r>
              <a:rPr lang="en-US" altLang="zh-CN" sz="2200">
                <a:latin typeface="Arial" panose="020B0604020202020204" pitchFamily="34" charset="0"/>
                <a:cs typeface="Arial" panose="020B0604020202020204" pitchFamily="34" charset="0"/>
                <a:sym typeface="Arial" panose="020B0604020202020204" pitchFamily="34" charset="0"/>
              </a:rPr>
              <a:t> </a:t>
            </a:r>
            <a:r>
              <a:rPr lang="en-US" altLang="zh-CN" sz="2200">
                <a:solidFill>
                  <a:srgbClr val="C00000"/>
                </a:solidFill>
                <a:latin typeface="Arial" panose="020B0604020202020204" pitchFamily="34" charset="0"/>
                <a:cs typeface="Arial" panose="020B0604020202020204" pitchFamily="34" charset="0"/>
                <a:sym typeface="Arial" panose="020B0604020202020204" pitchFamily="34" charset="0"/>
              </a:rPr>
              <a:t>?</a:t>
            </a:r>
            <a:endParaRPr lang="zh-CN" altLang="zh-CN" sz="2200" baseline="-2500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
        <p:nvSpPr>
          <p:cNvPr id="11" name="箭头: 下 10">
            <a:extLst>
              <a:ext uri="{FF2B5EF4-FFF2-40B4-BE49-F238E27FC236}">
                <a16:creationId xmlns:a16="http://schemas.microsoft.com/office/drawing/2014/main" id="{E0525E1A-99D5-DE49-9316-C74CD24CF0FB}"/>
              </a:ext>
            </a:extLst>
          </p:cNvPr>
          <p:cNvSpPr/>
          <p:nvPr/>
        </p:nvSpPr>
        <p:spPr>
          <a:xfrm rot="16200000">
            <a:off x="5144980" y="2901276"/>
            <a:ext cx="575294" cy="934767"/>
          </a:xfrm>
          <a:prstGeom prst="downArrow">
            <a:avLst>
              <a:gd name="adj1" fmla="val 34769"/>
              <a:gd name="adj2" fmla="val 73718"/>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D9A3888-76BA-778F-A979-49D041B03560}"/>
              </a:ext>
            </a:extLst>
          </p:cNvPr>
          <p:cNvPicPr>
            <a:picLocks noChangeAspect="1"/>
          </p:cNvPicPr>
          <p:nvPr/>
        </p:nvPicPr>
        <p:blipFill>
          <a:blip r:embed="rId4"/>
          <a:stretch>
            <a:fillRect/>
          </a:stretch>
        </p:blipFill>
        <p:spPr>
          <a:xfrm>
            <a:off x="6787141" y="2034840"/>
            <a:ext cx="1968560" cy="1775185"/>
          </a:xfrm>
          <a:prstGeom prst="rect">
            <a:avLst/>
          </a:prstGeom>
        </p:spPr>
      </p:pic>
      <p:sp>
        <p:nvSpPr>
          <p:cNvPr id="14" name="Text Box 10" descr="Node-link Graph">
            <a:extLst>
              <a:ext uri="{FF2B5EF4-FFF2-40B4-BE49-F238E27FC236}">
                <a16:creationId xmlns:a16="http://schemas.microsoft.com/office/drawing/2014/main" id="{3F26E90C-35E7-111C-EE8B-1922D46B3993}"/>
              </a:ext>
            </a:extLst>
          </p:cNvPr>
          <p:cNvSpPr txBox="1">
            <a:spLocks/>
          </p:cNvSpPr>
          <p:nvPr/>
        </p:nvSpPr>
        <p:spPr bwMode="auto">
          <a:xfrm>
            <a:off x="7255105" y="3770949"/>
            <a:ext cx="1214678" cy="62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R</a:t>
            </a:r>
            <a:r>
              <a:rPr lang="en-US" altLang="zh-CN" sz="2200" baseline="-25000">
                <a:latin typeface="Arial" panose="020B0604020202020204" pitchFamily="34" charset="0"/>
                <a:cs typeface="Arial" panose="020B0604020202020204" pitchFamily="34" charset="0"/>
                <a:sym typeface="Arial" panose="020B0604020202020204" pitchFamily="34" charset="0"/>
              </a:rPr>
              <a:t>1</a:t>
            </a:r>
            <a:r>
              <a:rPr lang="en-US" altLang="zh-CN" sz="2200">
                <a:latin typeface="Arial" panose="020B0604020202020204" pitchFamily="34" charset="0"/>
                <a:cs typeface="Arial" panose="020B0604020202020204" pitchFamily="34" charset="0"/>
                <a:sym typeface="Arial" panose="020B0604020202020204" pitchFamily="34" charset="0"/>
              </a:rPr>
              <a:t>&gt;R</a:t>
            </a:r>
            <a:r>
              <a:rPr lang="en-US" altLang="zh-CN" sz="2200" baseline="-25000">
                <a:latin typeface="Arial" panose="020B0604020202020204" pitchFamily="34" charset="0"/>
                <a:cs typeface="Arial" panose="020B0604020202020204" pitchFamily="34" charset="0"/>
                <a:sym typeface="Arial" panose="020B0604020202020204" pitchFamily="34" charset="0"/>
              </a:rPr>
              <a:t>2</a:t>
            </a:r>
            <a:r>
              <a:rPr lang="en-US" altLang="zh-CN" sz="2200">
                <a:latin typeface="Arial" panose="020B0604020202020204" pitchFamily="34" charset="0"/>
                <a:cs typeface="Arial" panose="020B0604020202020204" pitchFamily="34" charset="0"/>
                <a:sym typeface="Arial" panose="020B0604020202020204" pitchFamily="34" charset="0"/>
              </a:rPr>
              <a:t> </a:t>
            </a:r>
            <a:r>
              <a:rPr lang="zh-CN" altLang="en-US" sz="2200">
                <a:solidFill>
                  <a:srgbClr val="C00000"/>
                </a:solidFill>
                <a:latin typeface="Arial" panose="020B0604020202020204" pitchFamily="34" charset="0"/>
                <a:cs typeface="Arial" panose="020B0604020202020204" pitchFamily="34" charset="0"/>
                <a:sym typeface="Arial" panose="020B0604020202020204" pitchFamily="34" charset="0"/>
              </a:rPr>
              <a:t>！</a:t>
            </a:r>
            <a:endParaRPr lang="zh-CN" altLang="zh-CN" sz="2200" baseline="-25000">
              <a:solidFill>
                <a:srgbClr val="C00000"/>
              </a:solidFill>
              <a:latin typeface="Arial" panose="020B0604020202020204" pitchFamily="34" charset="0"/>
              <a:cs typeface="Arial" panose="020B0604020202020204" pitchFamily="34" charset="0"/>
              <a:sym typeface="Arial" panose="020B0604020202020204" pitchFamily="34" charset="0"/>
            </a:endParaRPr>
          </a:p>
        </p:txBody>
      </p:sp>
      <p:pic>
        <p:nvPicPr>
          <p:cNvPr id="9" name="图片 8">
            <a:extLst>
              <a:ext uri="{FF2B5EF4-FFF2-40B4-BE49-F238E27FC236}">
                <a16:creationId xmlns:a16="http://schemas.microsoft.com/office/drawing/2014/main" id="{049077A8-E0CF-1BB6-4393-A2382A70D275}"/>
              </a:ext>
            </a:extLst>
          </p:cNvPr>
          <p:cNvPicPr>
            <a:picLocks noChangeAspect="1"/>
          </p:cNvPicPr>
          <p:nvPr/>
        </p:nvPicPr>
        <p:blipFill rotWithShape="1">
          <a:blip r:embed="rId5"/>
          <a:srcRect t="1540" r="54365"/>
          <a:stretch/>
        </p:blipFill>
        <p:spPr>
          <a:xfrm>
            <a:off x="2173106" y="2096529"/>
            <a:ext cx="2450781" cy="2142673"/>
          </a:xfrm>
          <a:prstGeom prst="rect">
            <a:avLst/>
          </a:prstGeom>
        </p:spPr>
      </p:pic>
      <p:pic>
        <p:nvPicPr>
          <p:cNvPr id="17" name="图片 16">
            <a:extLst>
              <a:ext uri="{FF2B5EF4-FFF2-40B4-BE49-F238E27FC236}">
                <a16:creationId xmlns:a16="http://schemas.microsoft.com/office/drawing/2014/main" id="{40C95D9C-1886-B71D-D410-E55EC8CCDB0F}"/>
              </a:ext>
            </a:extLst>
          </p:cNvPr>
          <p:cNvPicPr>
            <a:picLocks noChangeAspect="1"/>
          </p:cNvPicPr>
          <p:nvPr/>
        </p:nvPicPr>
        <p:blipFill rotWithShape="1">
          <a:blip r:embed="rId5"/>
          <a:srcRect l="50590" t="1540"/>
          <a:stretch/>
        </p:blipFill>
        <p:spPr>
          <a:xfrm>
            <a:off x="6241367" y="2096528"/>
            <a:ext cx="2653496" cy="2142673"/>
          </a:xfrm>
          <a:prstGeom prst="rect">
            <a:avLst/>
          </a:prstGeom>
        </p:spPr>
      </p:pic>
    </p:spTree>
    <p:extLst>
      <p:ext uri="{BB962C8B-B14F-4D97-AF65-F5344CB8AC3E}">
        <p14:creationId xmlns:p14="http://schemas.microsoft.com/office/powerpoint/2010/main" val="26122077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250"/>
                            </p:stCondLst>
                            <p:childTnLst>
                              <p:par>
                                <p:cTn id="28" presetID="42"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
                                        <p:tgtEl>
                                          <p:spTgt spid="14"/>
                                        </p:tgtEl>
                                      </p:cBhvr>
                                    </p:animEffect>
                                    <p:anim calcmode="lin" valueType="num">
                                      <p:cBhvr>
                                        <p:cTn id="31" dur="250" fill="hold"/>
                                        <p:tgtEl>
                                          <p:spTgt spid="14"/>
                                        </p:tgtEl>
                                        <p:attrNameLst>
                                          <p:attrName>ppt_x</p:attrName>
                                        </p:attrNameLst>
                                      </p:cBhvr>
                                      <p:tavLst>
                                        <p:tav tm="0">
                                          <p:val>
                                            <p:strVal val="#ppt_x"/>
                                          </p:val>
                                        </p:tav>
                                        <p:tav tm="100000">
                                          <p:val>
                                            <p:strVal val="#ppt_x"/>
                                          </p:val>
                                        </p:tav>
                                      </p:tavLst>
                                    </p:anim>
                                    <p:anim calcmode="lin" valueType="num">
                                      <p:cBhvr>
                                        <p:cTn id="32" dur="2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91667E-6 2.59259E-6 L 0.00052 0.34398 " pathEditMode="relative" rAng="0" ptsTypes="AA">
                                      <p:cBhvr>
                                        <p:cTn id="36" dur="500" fill="hold"/>
                                        <p:tgtEl>
                                          <p:spTgt spid="5"/>
                                        </p:tgtEl>
                                        <p:attrNameLst>
                                          <p:attrName>ppt_x</p:attrName>
                                          <p:attrName>ppt_y</p:attrName>
                                        </p:attrNameLst>
                                      </p:cBhvr>
                                      <p:rCtr x="26" y="17199"/>
                                    </p:animMotion>
                                  </p:childTnLst>
                                </p:cTn>
                              </p:par>
                              <p:par>
                                <p:cTn id="37" presetID="42" presetClass="path" presetSubtype="0" accel="50000" decel="50000" fill="hold" grpId="1" nodeType="withEffect">
                                  <p:stCondLst>
                                    <p:cond delay="0"/>
                                  </p:stCondLst>
                                  <p:childTnLst>
                                    <p:animMotion origin="layout" path="M -4.16667E-6 3.7037E-7 L -0.00104 0.34977 " pathEditMode="relative" rAng="0" ptsTypes="AA">
                                      <p:cBhvr>
                                        <p:cTn id="38" dur="500" fill="hold"/>
                                        <p:tgtEl>
                                          <p:spTgt spid="10"/>
                                        </p:tgtEl>
                                        <p:attrNameLst>
                                          <p:attrName>ppt_x</p:attrName>
                                          <p:attrName>ppt_y</p:attrName>
                                        </p:attrNameLst>
                                      </p:cBhvr>
                                      <p:rCtr x="-52" y="17477"/>
                                    </p:animMotion>
                                  </p:childTnLst>
                                </p:cTn>
                              </p:par>
                              <p:par>
                                <p:cTn id="39" presetID="42" presetClass="path" presetSubtype="0" accel="50000" decel="50000" fill="hold" nodeType="withEffect">
                                  <p:stCondLst>
                                    <p:cond delay="0"/>
                                  </p:stCondLst>
                                  <p:childTnLst>
                                    <p:animMotion origin="layout" path="M 2.08333E-7 2.59259E-6 L -0.00195 0.3493 " pathEditMode="relative" rAng="0" ptsTypes="AA">
                                      <p:cBhvr>
                                        <p:cTn id="40" dur="500" fill="hold"/>
                                        <p:tgtEl>
                                          <p:spTgt spid="7"/>
                                        </p:tgtEl>
                                        <p:attrNameLst>
                                          <p:attrName>ppt_x</p:attrName>
                                          <p:attrName>ppt_y</p:attrName>
                                        </p:attrNameLst>
                                      </p:cBhvr>
                                      <p:rCtr x="-104" y="17454"/>
                                    </p:animMotion>
                                  </p:childTnLst>
                                </p:cTn>
                              </p:par>
                              <p:par>
                                <p:cTn id="41" presetID="42" presetClass="path" presetSubtype="0" accel="50000" decel="50000" fill="hold" grpId="1" nodeType="withEffect">
                                  <p:stCondLst>
                                    <p:cond delay="0"/>
                                  </p:stCondLst>
                                  <p:childTnLst>
                                    <p:animMotion origin="layout" path="M -1.66667E-6 -3.7037E-7 L 0.00026 0.33889 " pathEditMode="relative" rAng="0" ptsTypes="AA">
                                      <p:cBhvr>
                                        <p:cTn id="42" dur="500" fill="hold"/>
                                        <p:tgtEl>
                                          <p:spTgt spid="14"/>
                                        </p:tgtEl>
                                        <p:attrNameLst>
                                          <p:attrName>ppt_x</p:attrName>
                                          <p:attrName>ppt_y</p:attrName>
                                        </p:attrNameLst>
                                      </p:cBhvr>
                                      <p:rCtr x="13" y="16944"/>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animBg="1"/>
      <p:bldP spid="14" grpId="0"/>
      <p:bldP spid="14" grpId="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Customizing Global Layout Tree</a:t>
            </a: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29</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312209" y="1184864"/>
            <a:ext cx="8645989" cy="62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Label friendly splitting</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pic>
        <p:nvPicPr>
          <p:cNvPr id="13" name="图片 12">
            <a:extLst>
              <a:ext uri="{FF2B5EF4-FFF2-40B4-BE49-F238E27FC236}">
                <a16:creationId xmlns:a16="http://schemas.microsoft.com/office/drawing/2014/main" id="{7D1BB57E-38FE-16FB-4882-3B2E28691556}"/>
              </a:ext>
            </a:extLst>
          </p:cNvPr>
          <p:cNvPicPr>
            <a:picLocks noChangeAspect="1"/>
          </p:cNvPicPr>
          <p:nvPr/>
        </p:nvPicPr>
        <p:blipFill rotWithShape="1">
          <a:blip r:embed="rId3"/>
          <a:srcRect b="54903"/>
          <a:stretch/>
        </p:blipFill>
        <p:spPr>
          <a:xfrm>
            <a:off x="2413059" y="2653802"/>
            <a:ext cx="2133710" cy="2144969"/>
          </a:xfrm>
          <a:prstGeom prst="rect">
            <a:avLst/>
          </a:prstGeom>
        </p:spPr>
      </p:pic>
      <p:pic>
        <p:nvPicPr>
          <p:cNvPr id="17" name="图片 16">
            <a:extLst>
              <a:ext uri="{FF2B5EF4-FFF2-40B4-BE49-F238E27FC236}">
                <a16:creationId xmlns:a16="http://schemas.microsoft.com/office/drawing/2014/main" id="{02CE85EE-5718-28DF-1298-411F9ED6C78E}"/>
              </a:ext>
            </a:extLst>
          </p:cNvPr>
          <p:cNvPicPr>
            <a:picLocks noChangeAspect="1"/>
          </p:cNvPicPr>
          <p:nvPr/>
        </p:nvPicPr>
        <p:blipFill rotWithShape="1">
          <a:blip r:embed="rId3"/>
          <a:srcRect l="3191" t="56094" r="-3191" b="-1191"/>
          <a:stretch/>
        </p:blipFill>
        <p:spPr>
          <a:xfrm>
            <a:off x="6464460" y="2653801"/>
            <a:ext cx="2133710" cy="2144969"/>
          </a:xfrm>
          <a:prstGeom prst="rect">
            <a:avLst/>
          </a:prstGeom>
        </p:spPr>
      </p:pic>
      <p:sp>
        <p:nvSpPr>
          <p:cNvPr id="18" name="箭头: 下 17">
            <a:extLst>
              <a:ext uri="{FF2B5EF4-FFF2-40B4-BE49-F238E27FC236}">
                <a16:creationId xmlns:a16="http://schemas.microsoft.com/office/drawing/2014/main" id="{C4B1FE9B-9567-C1AD-98CE-45A8D8B6A8B7}"/>
              </a:ext>
            </a:extLst>
          </p:cNvPr>
          <p:cNvSpPr/>
          <p:nvPr/>
        </p:nvSpPr>
        <p:spPr>
          <a:xfrm rot="16200000">
            <a:off x="5217968" y="3325557"/>
            <a:ext cx="575294" cy="934767"/>
          </a:xfrm>
          <a:prstGeom prst="downArrow">
            <a:avLst>
              <a:gd name="adj1" fmla="val 34769"/>
              <a:gd name="adj2" fmla="val 73718"/>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 Box 1" descr="Given a graph G(V,E)…">
            <a:extLst>
              <a:ext uri="{FF2B5EF4-FFF2-40B4-BE49-F238E27FC236}">
                <a16:creationId xmlns:a16="http://schemas.microsoft.com/office/drawing/2014/main" id="{22067EFB-2D51-A40B-BF14-C6AFF0AC2585}"/>
              </a:ext>
            </a:extLst>
          </p:cNvPr>
          <p:cNvSpPr txBox="1">
            <a:spLocks/>
          </p:cNvSpPr>
          <p:nvPr/>
        </p:nvSpPr>
        <p:spPr bwMode="auto">
          <a:xfrm>
            <a:off x="656554" y="12819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20" name="Text Box 10" descr="Node-link Graph">
            <a:extLst>
              <a:ext uri="{FF2B5EF4-FFF2-40B4-BE49-F238E27FC236}">
                <a16:creationId xmlns:a16="http://schemas.microsoft.com/office/drawing/2014/main" id="{E0AA96BD-BC6D-7DD8-1AD9-B7792B969735}"/>
              </a:ext>
            </a:extLst>
          </p:cNvPr>
          <p:cNvSpPr txBox="1">
            <a:spLocks/>
          </p:cNvSpPr>
          <p:nvPr/>
        </p:nvSpPr>
        <p:spPr bwMode="auto">
          <a:xfrm>
            <a:off x="6265563" y="4798770"/>
            <a:ext cx="3251513" cy="62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More visible Labels</a:t>
            </a:r>
            <a:endParaRPr lang="zh-CN" altLang="zh-CN" sz="220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8522015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anim calcmode="lin" valueType="num">
                                      <p:cBhvr>
                                        <p:cTn id="8" dur="250" fill="hold"/>
                                        <p:tgtEl>
                                          <p:spTgt spid="13"/>
                                        </p:tgtEl>
                                        <p:attrNameLst>
                                          <p:attrName>ppt_x</p:attrName>
                                        </p:attrNameLst>
                                      </p:cBhvr>
                                      <p:tavLst>
                                        <p:tav tm="0">
                                          <p:val>
                                            <p:strVal val="#ppt_x"/>
                                          </p:val>
                                        </p:tav>
                                        <p:tav tm="100000">
                                          <p:val>
                                            <p:strVal val="#ppt_x"/>
                                          </p:val>
                                        </p:tav>
                                      </p:tavLst>
                                    </p:anim>
                                    <p:anim calcmode="lin" valueType="num">
                                      <p:cBhvr>
                                        <p:cTn id="9" dur="25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anim calcmode="lin" valueType="num">
                                      <p:cBhvr>
                                        <p:cTn id="14" dur="250" fill="hold"/>
                                        <p:tgtEl>
                                          <p:spTgt spid="18"/>
                                        </p:tgtEl>
                                        <p:attrNameLst>
                                          <p:attrName>ppt_x</p:attrName>
                                        </p:attrNameLst>
                                      </p:cBhvr>
                                      <p:tavLst>
                                        <p:tav tm="0">
                                          <p:val>
                                            <p:strVal val="#ppt_x"/>
                                          </p:val>
                                        </p:tav>
                                        <p:tav tm="100000">
                                          <p:val>
                                            <p:strVal val="#ppt_x"/>
                                          </p:val>
                                        </p:tav>
                                      </p:tavLst>
                                    </p:anim>
                                    <p:anim calcmode="lin" valueType="num">
                                      <p:cBhvr>
                                        <p:cTn id="15" dur="25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50"/>
                                        <p:tgtEl>
                                          <p:spTgt spid="17"/>
                                        </p:tgtEl>
                                      </p:cBhvr>
                                    </p:animEffect>
                                    <p:anim calcmode="lin" valueType="num">
                                      <p:cBhvr>
                                        <p:cTn id="20" dur="250" fill="hold"/>
                                        <p:tgtEl>
                                          <p:spTgt spid="17"/>
                                        </p:tgtEl>
                                        <p:attrNameLst>
                                          <p:attrName>ppt_x</p:attrName>
                                        </p:attrNameLst>
                                      </p:cBhvr>
                                      <p:tavLst>
                                        <p:tav tm="0">
                                          <p:val>
                                            <p:strVal val="#ppt_x"/>
                                          </p:val>
                                        </p:tav>
                                        <p:tav tm="100000">
                                          <p:val>
                                            <p:strVal val="#ppt_x"/>
                                          </p:val>
                                        </p:tav>
                                      </p:tavLst>
                                    </p:anim>
                                    <p:anim calcmode="lin" valueType="num">
                                      <p:cBhvr>
                                        <p:cTn id="21" dur="2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50"/>
                                        <p:tgtEl>
                                          <p:spTgt spid="20"/>
                                        </p:tgtEl>
                                      </p:cBhvr>
                                    </p:animEffect>
                                    <p:anim calcmode="lin" valueType="num">
                                      <p:cBhvr>
                                        <p:cTn id="26" dur="250" fill="hold"/>
                                        <p:tgtEl>
                                          <p:spTgt spid="20"/>
                                        </p:tgtEl>
                                        <p:attrNameLst>
                                          <p:attrName>ppt_x</p:attrName>
                                        </p:attrNameLst>
                                      </p:cBhvr>
                                      <p:tavLst>
                                        <p:tav tm="0">
                                          <p:val>
                                            <p:strVal val="#ppt_x"/>
                                          </p:val>
                                        </p:tav>
                                        <p:tav tm="100000">
                                          <p:val>
                                            <p:strVal val="#ppt_x"/>
                                          </p:val>
                                        </p:tav>
                                      </p:tavLst>
                                    </p:anim>
                                    <p:anim calcmode="lin" valueType="num">
                                      <p:cBhvr>
                                        <p:cTn id="27" dur="25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itle 2">
            <a:extLst>
              <a:ext uri="{FF2B5EF4-FFF2-40B4-BE49-F238E27FC236}">
                <a16:creationId xmlns:a16="http://schemas.microsoft.com/office/drawing/2014/main" id="{EE721CEF-0ABA-4515-5947-365190E5CA1A}"/>
              </a:ext>
            </a:extLst>
          </p:cNvPr>
          <p:cNvSpPr>
            <a:spLocks noGrp="1"/>
          </p:cNvSpPr>
          <p:nvPr>
            <p:ph type="title"/>
          </p:nvPr>
        </p:nvSpPr>
        <p:spPr>
          <a:xfrm>
            <a:off x="2084191" y="150869"/>
            <a:ext cx="7811967" cy="1552290"/>
          </a:xfrm>
        </p:spPr>
        <p:txBody>
          <a:bodyPr>
            <a:normAutofit/>
          </a:bodyPr>
          <a:lstStyle/>
          <a:p>
            <a:r>
              <a:rPr lang="en-US" altLang="zh-CN" sz="4000">
                <a:latin typeface="Arial" panose="020B0604020202020204" pitchFamily="34" charset="0"/>
                <a:cs typeface="Arial" panose="020B0604020202020204" pitchFamily="34" charset="0"/>
              </a:rPr>
              <a:t>Treemap ——</a:t>
            </a:r>
            <a:br>
              <a:rPr lang="en-US" altLang="zh-CN" sz="4000">
                <a:latin typeface="Arial" panose="020B0604020202020204" pitchFamily="34" charset="0"/>
                <a:cs typeface="Arial" panose="020B0604020202020204" pitchFamily="34" charset="0"/>
              </a:rPr>
            </a:br>
            <a:r>
              <a:rPr lang="en-US" altLang="zh-CN" sz="4000">
                <a:latin typeface="Arial" panose="020B0604020202020204" pitchFamily="34" charset="0"/>
                <a:cs typeface="Arial" panose="020B0604020202020204" pitchFamily="34" charset="0"/>
              </a:rPr>
              <a:t>	        Classic and Popular!</a:t>
            </a:r>
          </a:p>
        </p:txBody>
      </p:sp>
      <p:grpSp>
        <p:nvGrpSpPr>
          <p:cNvPr id="5" name="Group 2">
            <a:extLst>
              <a:ext uri="{FF2B5EF4-FFF2-40B4-BE49-F238E27FC236}">
                <a16:creationId xmlns:a16="http://schemas.microsoft.com/office/drawing/2014/main" id="{F6E6DF75-986D-4395-BEB9-5A9CD0D89796}"/>
              </a:ext>
            </a:extLst>
          </p:cNvPr>
          <p:cNvGrpSpPr>
            <a:grpSpLocks/>
          </p:cNvGrpSpPr>
          <p:nvPr/>
        </p:nvGrpSpPr>
        <p:grpSpPr bwMode="auto">
          <a:xfrm>
            <a:off x="401769" y="2303833"/>
            <a:ext cx="3159769" cy="2813056"/>
            <a:chOff x="88759" y="-39483"/>
            <a:chExt cx="4548441" cy="4049868"/>
          </a:xfrm>
        </p:grpSpPr>
        <p:sp>
          <p:nvSpPr>
            <p:cNvPr id="13329" name="Text Box 3" descr="Transport networks">
              <a:extLst>
                <a:ext uri="{FF2B5EF4-FFF2-40B4-BE49-F238E27FC236}">
                  <a16:creationId xmlns:a16="http://schemas.microsoft.com/office/drawing/2014/main" id="{82750FAD-5241-AAA6-375F-66F5671424BA}"/>
                </a:ext>
              </a:extLst>
            </p:cNvPr>
            <p:cNvSpPr txBox="1">
              <a:spLocks/>
            </p:cNvSpPr>
            <p:nvPr/>
          </p:nvSpPr>
          <p:spPr bwMode="auto">
            <a:xfrm>
              <a:off x="88759" y="3044055"/>
              <a:ext cx="4548441" cy="966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5278" tIns="35278" rIns="35278" bIns="35278" anchor="ctr">
              <a:spAutoFit/>
            </a:bodyPr>
            <a:lstStyle>
              <a:lvl1pPr marL="342900" indent="-342900" defTabSz="584200">
                <a:defRPr sz="3400">
                  <a:solidFill>
                    <a:schemeClr val="tx1"/>
                  </a:solidFill>
                  <a:latin typeface="Arial" panose="020B0604020202020204" pitchFamily="34" charset="0"/>
                  <a:ea typeface="ＭＳ Ｐゴシック" panose="020B0600070205080204" pitchFamily="34" charset="-128"/>
                </a:defRPr>
              </a:lvl1pPr>
              <a:lvl2pPr indent="228600" defTabSz="584200">
                <a:defRPr sz="3400">
                  <a:solidFill>
                    <a:schemeClr val="tx1"/>
                  </a:solidFill>
                  <a:latin typeface="Arial" panose="020B0604020202020204" pitchFamily="34" charset="0"/>
                  <a:ea typeface="ＭＳ Ｐゴシック" panose="020B0600070205080204" pitchFamily="34" charset="-128"/>
                </a:defRPr>
              </a:lvl2pPr>
              <a:lvl3pPr defTabSz="584200">
                <a:defRPr sz="3400">
                  <a:solidFill>
                    <a:schemeClr val="tx1"/>
                  </a:solidFill>
                  <a:latin typeface="Arial" panose="020B0604020202020204" pitchFamily="34" charset="0"/>
                  <a:ea typeface="ＭＳ Ｐゴシック" panose="020B0600070205080204" pitchFamily="34" charset="-128"/>
                </a:defRPr>
              </a:lvl3pPr>
              <a:lvl4pPr defTabSz="584200">
                <a:defRPr sz="3400">
                  <a:solidFill>
                    <a:schemeClr val="tx1"/>
                  </a:solidFill>
                  <a:latin typeface="Arial" panose="020B0604020202020204" pitchFamily="34" charset="0"/>
                  <a:ea typeface="ＭＳ Ｐゴシック" panose="020B0600070205080204" pitchFamily="34" charset="-128"/>
                </a:defRPr>
              </a:lvl4pPr>
              <a:lvl5pPr defTabSz="584200">
                <a:defRPr sz="3400">
                  <a:solidFill>
                    <a:schemeClr val="tx1"/>
                  </a:solidFill>
                  <a:latin typeface="Arial" panose="020B0604020202020204" pitchFamily="34" charset="0"/>
                  <a:ea typeface="ＭＳ Ｐゴシック" panose="020B0600070205080204" pitchFamily="34" charset="-128"/>
                </a:defRPr>
              </a:lvl5pPr>
              <a:lvl6pPr marL="30686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35258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9830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44402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pPr lvl="1" indent="0">
                <a:lnSpc>
                  <a:spcPts val="2500"/>
                </a:lnSpc>
                <a:spcBef>
                  <a:spcPts val="3261"/>
                </a:spcBef>
              </a:pPr>
              <a:r>
                <a:rPr lang="en-US" altLang="zh-CN" sz="1333" b="1">
                  <a:solidFill>
                    <a:srgbClr val="000000"/>
                  </a:solidFill>
                  <a:cs typeface="Arial" panose="020B0604020202020204" pitchFamily="34" charset="0"/>
                  <a:sym typeface="Arial" panose="020B0604020202020204" pitchFamily="34" charset="0"/>
                </a:rPr>
                <a:t>Hard Disk Space Usage visualized in TreeSize </a:t>
              </a:r>
              <a:r>
                <a:rPr lang="zh-CN" altLang="zh-CN" sz="1333" b="1">
                  <a:solidFill>
                    <a:srgbClr val="000000"/>
                  </a:solidFill>
                  <a:cs typeface="Arial" panose="020B0604020202020204" pitchFamily="34" charset="0"/>
                  <a:sym typeface="Arial" panose="020B0604020202020204" pitchFamily="34" charset="0"/>
                </a:rPr>
                <a:t>[</a:t>
              </a:r>
              <a:r>
                <a:rPr lang="en-US" altLang="zh-CN" sz="1333" b="1">
                  <a:solidFill>
                    <a:srgbClr val="000000"/>
                  </a:solidFill>
                  <a:cs typeface="Arial" panose="020B0604020202020204" pitchFamily="34" charset="0"/>
                  <a:sym typeface="Arial" panose="020B0604020202020204" pitchFamily="34" charset="0"/>
                </a:rPr>
                <a:t>1996</a:t>
              </a:r>
              <a:r>
                <a:rPr lang="zh-CN" altLang="zh-CN" sz="1333" b="1">
                  <a:solidFill>
                    <a:srgbClr val="000000"/>
                  </a:solidFill>
                  <a:cs typeface="Arial" panose="020B0604020202020204" pitchFamily="34" charset="0"/>
                  <a:sym typeface="Arial" panose="020B0604020202020204" pitchFamily="34" charset="0"/>
                </a:rPr>
                <a:t>]</a:t>
              </a:r>
            </a:p>
          </p:txBody>
        </p:sp>
        <p:pic>
          <p:nvPicPr>
            <p:cNvPr id="13330" name="Picture 4">
              <a:extLst>
                <a:ext uri="{FF2B5EF4-FFF2-40B4-BE49-F238E27FC236}">
                  <a16:creationId xmlns:a16="http://schemas.microsoft.com/office/drawing/2014/main" id="{115D3F85-F7BD-DC0A-A47A-0E16DD811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88760" y="-39483"/>
              <a:ext cx="3860041" cy="3041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8" name="Group 5">
            <a:extLst>
              <a:ext uri="{FF2B5EF4-FFF2-40B4-BE49-F238E27FC236}">
                <a16:creationId xmlns:a16="http://schemas.microsoft.com/office/drawing/2014/main" id="{36453258-6867-A5DE-EE47-CA1F6F1A8CAF}"/>
              </a:ext>
            </a:extLst>
          </p:cNvPr>
          <p:cNvGrpSpPr>
            <a:grpSpLocks/>
          </p:cNvGrpSpPr>
          <p:nvPr/>
        </p:nvGrpSpPr>
        <p:grpSpPr bwMode="auto">
          <a:xfrm>
            <a:off x="3453709" y="1903604"/>
            <a:ext cx="3805089" cy="2365592"/>
            <a:chOff x="-586571" y="200912"/>
            <a:chExt cx="5480356" cy="3403914"/>
          </a:xfrm>
        </p:grpSpPr>
        <p:sp>
          <p:nvSpPr>
            <p:cNvPr id="13327" name="Text Box 6" descr="Social networks">
              <a:extLst>
                <a:ext uri="{FF2B5EF4-FFF2-40B4-BE49-F238E27FC236}">
                  <a16:creationId xmlns:a16="http://schemas.microsoft.com/office/drawing/2014/main" id="{7375DD98-83AF-1919-CE83-288ADD99D9E6}"/>
                </a:ext>
              </a:extLst>
            </p:cNvPr>
            <p:cNvSpPr txBox="1">
              <a:spLocks/>
            </p:cNvSpPr>
            <p:nvPr/>
          </p:nvSpPr>
          <p:spPr bwMode="auto">
            <a:xfrm>
              <a:off x="-586571" y="3155672"/>
              <a:ext cx="5480356" cy="449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278" tIns="35278" rIns="35278" bIns="35278" anchor="ctr">
              <a:spAutoFit/>
            </a:bodyPr>
            <a:lstStyle>
              <a:lvl1pPr marL="342900" indent="-342900" defTabSz="584200">
                <a:defRPr sz="3400">
                  <a:solidFill>
                    <a:schemeClr val="tx1"/>
                  </a:solidFill>
                  <a:latin typeface="Arial" panose="020B0604020202020204" pitchFamily="34" charset="0"/>
                  <a:ea typeface="ＭＳ Ｐゴシック" panose="020B0600070205080204" pitchFamily="34" charset="-128"/>
                </a:defRPr>
              </a:lvl1pPr>
              <a:lvl2pPr indent="228600" defTabSz="584200">
                <a:defRPr sz="3400">
                  <a:solidFill>
                    <a:schemeClr val="tx1"/>
                  </a:solidFill>
                  <a:latin typeface="Arial" panose="020B0604020202020204" pitchFamily="34" charset="0"/>
                  <a:ea typeface="ＭＳ Ｐゴシック" panose="020B0600070205080204" pitchFamily="34" charset="-128"/>
                </a:defRPr>
              </a:lvl2pPr>
              <a:lvl3pPr defTabSz="584200">
                <a:defRPr sz="3400">
                  <a:solidFill>
                    <a:schemeClr val="tx1"/>
                  </a:solidFill>
                  <a:latin typeface="Arial" panose="020B0604020202020204" pitchFamily="34" charset="0"/>
                  <a:ea typeface="ＭＳ Ｐゴシック" panose="020B0600070205080204" pitchFamily="34" charset="-128"/>
                </a:defRPr>
              </a:lvl3pPr>
              <a:lvl4pPr defTabSz="584200">
                <a:defRPr sz="3400">
                  <a:solidFill>
                    <a:schemeClr val="tx1"/>
                  </a:solidFill>
                  <a:latin typeface="Arial" panose="020B0604020202020204" pitchFamily="34" charset="0"/>
                  <a:ea typeface="ＭＳ Ｐゴシック" panose="020B0600070205080204" pitchFamily="34" charset="-128"/>
                </a:defRPr>
              </a:lvl4pPr>
              <a:lvl5pPr defTabSz="584200">
                <a:defRPr sz="3400">
                  <a:solidFill>
                    <a:schemeClr val="tx1"/>
                  </a:solidFill>
                  <a:latin typeface="Arial" panose="020B0604020202020204" pitchFamily="34" charset="0"/>
                  <a:ea typeface="ＭＳ Ｐゴシック" panose="020B0600070205080204" pitchFamily="34" charset="-128"/>
                </a:defRPr>
              </a:lvl5pPr>
              <a:lvl6pPr marL="30686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35258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9830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44402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pPr lvl="1" algn="ctr">
                <a:lnSpc>
                  <a:spcPts val="2083"/>
                </a:lnSpc>
                <a:spcBef>
                  <a:spcPts val="136"/>
                </a:spcBef>
              </a:pPr>
              <a:r>
                <a:rPr lang="en-US" altLang="zh-CN" sz="1333" b="1">
                  <a:solidFill>
                    <a:srgbClr val="000000"/>
                  </a:solidFill>
                  <a:cs typeface="Arial" panose="020B0604020202020204" pitchFamily="34" charset="0"/>
                  <a:sym typeface="Arial" panose="020B0604020202020204" pitchFamily="34" charset="0"/>
                </a:rPr>
                <a:t>Obama’s 2011 Budget</a:t>
              </a:r>
              <a:r>
                <a:rPr lang="zh-CN" altLang="zh-CN" sz="1333" b="1">
                  <a:solidFill>
                    <a:srgbClr val="000000"/>
                  </a:solidFill>
                  <a:cs typeface="Arial" panose="020B0604020202020204" pitchFamily="34" charset="0"/>
                  <a:sym typeface="Arial" panose="020B0604020202020204" pitchFamily="34" charset="0"/>
                </a:rPr>
                <a:t> [</a:t>
              </a:r>
              <a:r>
                <a:rPr lang="en-US" altLang="zh-CN" sz="1333" b="1">
                  <a:solidFill>
                    <a:srgbClr val="000000"/>
                  </a:solidFill>
                  <a:ea typeface="Helvetica Neue"/>
                  <a:cs typeface="Arial" panose="020B0604020202020204" pitchFamily="34" charset="0"/>
                  <a:sym typeface="Arial" panose="020B0604020202020204" pitchFamily="34" charset="0"/>
                </a:rPr>
                <a:t>The NYT </a:t>
              </a:r>
              <a:r>
                <a:rPr lang="zh-CN" altLang="zh-CN" sz="1333" b="1">
                  <a:solidFill>
                    <a:srgbClr val="000000"/>
                  </a:solidFill>
                  <a:cs typeface="Arial" panose="020B0604020202020204" pitchFamily="34" charset="0"/>
                  <a:sym typeface="Arial" panose="020B0604020202020204" pitchFamily="34" charset="0"/>
                </a:rPr>
                <a:t>201</a:t>
              </a:r>
              <a:r>
                <a:rPr lang="en-US" altLang="zh-CN" sz="1333" b="1">
                  <a:solidFill>
                    <a:srgbClr val="000000"/>
                  </a:solidFill>
                  <a:cs typeface="Arial" panose="020B0604020202020204" pitchFamily="34" charset="0"/>
                  <a:sym typeface="Arial" panose="020B0604020202020204" pitchFamily="34" charset="0"/>
                </a:rPr>
                <a:t>1</a:t>
              </a:r>
              <a:r>
                <a:rPr lang="zh-CN" altLang="zh-CN" sz="1333" b="1">
                  <a:solidFill>
                    <a:srgbClr val="000000"/>
                  </a:solidFill>
                  <a:cs typeface="Arial" panose="020B0604020202020204" pitchFamily="34" charset="0"/>
                  <a:sym typeface="Arial" panose="020B0604020202020204" pitchFamily="34" charset="0"/>
                </a:rPr>
                <a:t>]</a:t>
              </a:r>
            </a:p>
          </p:txBody>
        </p:sp>
        <p:pic>
          <p:nvPicPr>
            <p:cNvPr id="13328" name="Picture 7">
              <a:extLst>
                <a:ext uri="{FF2B5EF4-FFF2-40B4-BE49-F238E27FC236}">
                  <a16:creationId xmlns:a16="http://schemas.microsoft.com/office/drawing/2014/main" id="{D15A0B36-CC00-4FAB-F945-47A726D05B55}"/>
                </a:ext>
              </a:extLst>
            </p:cNvPr>
            <p:cNvPicPr>
              <a:picLocks noChangeAspect="1"/>
            </p:cNvPicPr>
            <p:nvPr/>
          </p:nvPicPr>
          <p:blipFill rotWithShape="1">
            <a:blip r:embed="rId4">
              <a:extLst>
                <a:ext uri="{28A0092B-C50C-407E-A947-70E740481C1C}">
                  <a14:useLocalDpi xmlns:a14="http://schemas.microsoft.com/office/drawing/2010/main" val="0"/>
                </a:ext>
              </a:extLst>
            </a:blip>
            <a:srcRect t="27720" b="20843"/>
            <a:stretch/>
          </p:blipFill>
          <p:spPr bwMode="auto">
            <a:xfrm>
              <a:off x="-263073" y="200912"/>
              <a:ext cx="5039685" cy="304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1" name="Group 8">
            <a:extLst>
              <a:ext uri="{FF2B5EF4-FFF2-40B4-BE49-F238E27FC236}">
                <a16:creationId xmlns:a16="http://schemas.microsoft.com/office/drawing/2014/main" id="{DBE05CB0-38F5-654C-6729-559CAA3E277F}"/>
              </a:ext>
            </a:extLst>
          </p:cNvPr>
          <p:cNvGrpSpPr>
            <a:grpSpLocks/>
          </p:cNvGrpSpPr>
          <p:nvPr/>
        </p:nvGrpSpPr>
        <p:grpSpPr bwMode="auto">
          <a:xfrm>
            <a:off x="3039829" y="4388776"/>
            <a:ext cx="5347654" cy="2318355"/>
            <a:chOff x="84254" y="-27563"/>
            <a:chExt cx="7700765" cy="3338766"/>
          </a:xfrm>
        </p:grpSpPr>
        <p:grpSp>
          <p:nvGrpSpPr>
            <p:cNvPr id="13323" name="Group 9">
              <a:extLst>
                <a:ext uri="{FF2B5EF4-FFF2-40B4-BE49-F238E27FC236}">
                  <a16:creationId xmlns:a16="http://schemas.microsoft.com/office/drawing/2014/main" id="{2C039CC4-4099-5D4C-1B2F-1956509126AC}"/>
                </a:ext>
              </a:extLst>
            </p:cNvPr>
            <p:cNvGrpSpPr>
              <a:grpSpLocks/>
            </p:cNvGrpSpPr>
            <p:nvPr/>
          </p:nvGrpSpPr>
          <p:grpSpPr bwMode="auto">
            <a:xfrm>
              <a:off x="84254" y="-27563"/>
              <a:ext cx="4878323" cy="3284549"/>
              <a:chOff x="0" y="0"/>
              <a:chExt cx="4878322" cy="3284549"/>
            </a:xfrm>
          </p:grpSpPr>
          <p:sp>
            <p:nvSpPr>
              <p:cNvPr id="13325" name="Rectangle 10">
                <a:extLst>
                  <a:ext uri="{FF2B5EF4-FFF2-40B4-BE49-F238E27FC236}">
                    <a16:creationId xmlns:a16="http://schemas.microsoft.com/office/drawing/2014/main" id="{D44C3357-F5D6-780D-2E3D-2607CE16D879}"/>
                  </a:ext>
                </a:extLst>
              </p:cNvPr>
              <p:cNvSpPr>
                <a:spLocks/>
              </p:cNvSpPr>
              <p:nvPr/>
            </p:nvSpPr>
            <p:spPr bwMode="auto">
              <a:xfrm>
                <a:off x="0" y="0"/>
                <a:ext cx="4124749" cy="3284549"/>
              </a:xfrm>
              <a:prstGeom prst="rect">
                <a:avLst/>
              </a:prstGeom>
              <a:solidFill>
                <a:srgbClr val="FFFFFF"/>
              </a:solidFill>
              <a:ln w="25400">
                <a:solidFill>
                  <a:schemeClr val="accent1">
                    <a:alpha val="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1749" tIns="31749" rIns="31749" bIns="31749"/>
              <a:lstStyle/>
              <a:p>
                <a:endParaRPr lang="zh-CN" altLang="zh-CN" sz="1250"/>
              </a:p>
            </p:txBody>
          </p:sp>
          <p:pic>
            <p:nvPicPr>
              <p:cNvPr id="13326" name="Picture 11">
                <a:extLst>
                  <a:ext uri="{FF2B5EF4-FFF2-40B4-BE49-F238E27FC236}">
                    <a16:creationId xmlns:a16="http://schemas.microsoft.com/office/drawing/2014/main" id="{3A0DC965-371B-79C3-44A4-1383DB89CAF8}"/>
                  </a:ext>
                </a:extLst>
              </p:cNvPr>
              <p:cNvPicPr>
                <a:picLocks noChangeAspect="1"/>
              </p:cNvPicPr>
              <p:nvPr/>
            </p:nvPicPr>
            <p:blipFill rotWithShape="1">
              <a:blip r:embed="rId5">
                <a:extLst>
                  <a:ext uri="{28A0092B-C50C-407E-A947-70E740481C1C}">
                    <a14:useLocalDpi xmlns:a14="http://schemas.microsoft.com/office/drawing/2010/main" val="0"/>
                  </a:ext>
                </a:extLst>
              </a:blip>
              <a:srcRect t="1807"/>
              <a:stretch/>
            </p:blipFill>
            <p:spPr bwMode="auto">
              <a:xfrm>
                <a:off x="404476" y="344336"/>
                <a:ext cx="4473846" cy="294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3324" name="Text Box 12" descr="Molecular interactions">
              <a:extLst>
                <a:ext uri="{FF2B5EF4-FFF2-40B4-BE49-F238E27FC236}">
                  <a16:creationId xmlns:a16="http://schemas.microsoft.com/office/drawing/2014/main" id="{ADFDE2F3-96D0-E843-89BA-154E38DF34DA}"/>
                </a:ext>
              </a:extLst>
            </p:cNvPr>
            <p:cNvSpPr txBox="1">
              <a:spLocks/>
            </p:cNvSpPr>
            <p:nvPr/>
          </p:nvSpPr>
          <p:spPr bwMode="auto">
            <a:xfrm>
              <a:off x="4104086" y="2455364"/>
              <a:ext cx="3680933" cy="8558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278" tIns="35278" rIns="35278" bIns="35278" anchor="ctr">
              <a:spAutoFit/>
            </a:bodyPr>
            <a:lstStyle>
              <a:lvl1pPr marL="342900" indent="-342900" defTabSz="584200">
                <a:defRPr sz="3400">
                  <a:solidFill>
                    <a:schemeClr val="tx1"/>
                  </a:solidFill>
                  <a:latin typeface="Arial" panose="020B0604020202020204" pitchFamily="34" charset="0"/>
                  <a:ea typeface="ＭＳ Ｐゴシック" panose="020B0600070205080204" pitchFamily="34" charset="-128"/>
                </a:defRPr>
              </a:lvl1pPr>
              <a:lvl2pPr indent="228600" defTabSz="584200">
                <a:defRPr sz="3400">
                  <a:solidFill>
                    <a:schemeClr val="tx1"/>
                  </a:solidFill>
                  <a:latin typeface="Arial" panose="020B0604020202020204" pitchFamily="34" charset="0"/>
                  <a:ea typeface="ＭＳ Ｐゴシック" panose="020B0600070205080204" pitchFamily="34" charset="-128"/>
                </a:defRPr>
              </a:lvl2pPr>
              <a:lvl3pPr defTabSz="584200">
                <a:defRPr sz="3400">
                  <a:solidFill>
                    <a:schemeClr val="tx1"/>
                  </a:solidFill>
                  <a:latin typeface="Arial" panose="020B0604020202020204" pitchFamily="34" charset="0"/>
                  <a:ea typeface="ＭＳ Ｐゴシック" panose="020B0600070205080204" pitchFamily="34" charset="-128"/>
                </a:defRPr>
              </a:lvl3pPr>
              <a:lvl4pPr defTabSz="584200">
                <a:defRPr sz="3400">
                  <a:solidFill>
                    <a:schemeClr val="tx1"/>
                  </a:solidFill>
                  <a:latin typeface="Arial" panose="020B0604020202020204" pitchFamily="34" charset="0"/>
                  <a:ea typeface="ＭＳ Ｐゴシック" panose="020B0600070205080204" pitchFamily="34" charset="-128"/>
                </a:defRPr>
              </a:lvl4pPr>
              <a:lvl5pPr defTabSz="584200">
                <a:defRPr sz="3400">
                  <a:solidFill>
                    <a:schemeClr val="tx1"/>
                  </a:solidFill>
                  <a:latin typeface="Arial" panose="020B0604020202020204" pitchFamily="34" charset="0"/>
                  <a:ea typeface="ＭＳ Ｐゴシック" panose="020B0600070205080204" pitchFamily="34" charset="-128"/>
                </a:defRPr>
              </a:lvl5pPr>
              <a:lvl6pPr marL="30686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35258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9830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44402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pPr lvl="1">
                <a:lnSpc>
                  <a:spcPts val="2083"/>
                </a:lnSpc>
                <a:spcBef>
                  <a:spcPts val="136"/>
                </a:spcBef>
              </a:pPr>
              <a:r>
                <a:rPr lang="en-US" altLang="zh-CN" sz="1333" b="1">
                  <a:solidFill>
                    <a:srgbClr val="000000"/>
                  </a:solidFill>
                  <a:cs typeface="Arial" panose="020B0604020202020204" pitchFamily="34" charset="0"/>
                  <a:sym typeface="Arial" panose="020B0604020202020204" pitchFamily="34" charset="0"/>
                </a:rPr>
                <a:t>Treemap Art Program </a:t>
              </a:r>
            </a:p>
            <a:p>
              <a:pPr lvl="1">
                <a:lnSpc>
                  <a:spcPts val="2083"/>
                </a:lnSpc>
                <a:spcBef>
                  <a:spcPts val="136"/>
                </a:spcBef>
              </a:pPr>
              <a:r>
                <a:rPr lang="zh-CN" altLang="zh-CN" sz="1333" b="1">
                  <a:solidFill>
                    <a:srgbClr val="000000"/>
                  </a:solidFill>
                  <a:cs typeface="Arial" panose="020B0604020202020204" pitchFamily="34" charset="0"/>
                  <a:sym typeface="Arial" panose="020B0604020202020204" pitchFamily="34" charset="0"/>
                </a:rPr>
                <a:t>[</a:t>
              </a:r>
              <a:r>
                <a:rPr lang="en-US" altLang="zh-CN" sz="1333" b="1">
                  <a:solidFill>
                    <a:srgbClr val="000000"/>
                  </a:solidFill>
                  <a:cs typeface="Arial" panose="020B0604020202020204" pitchFamily="34" charset="0"/>
                  <a:sym typeface="Arial" panose="020B0604020202020204" pitchFamily="34" charset="0"/>
                </a:rPr>
                <a:t>Ben et al.</a:t>
              </a:r>
              <a:r>
                <a:rPr lang="zh-CN" altLang="zh-CN" sz="1333" b="1">
                  <a:solidFill>
                    <a:srgbClr val="000000"/>
                  </a:solidFill>
                  <a:cs typeface="Arial" panose="020B0604020202020204" pitchFamily="34" charset="0"/>
                  <a:sym typeface="Arial" panose="020B0604020202020204" pitchFamily="34" charset="0"/>
                </a:rPr>
                <a:t> </a:t>
              </a:r>
              <a:r>
                <a:rPr lang="en-US" altLang="zh-CN" sz="1333" b="1">
                  <a:solidFill>
                    <a:srgbClr val="000000"/>
                  </a:solidFill>
                  <a:cs typeface="Arial" panose="020B0604020202020204" pitchFamily="34" charset="0"/>
                  <a:sym typeface="Arial" panose="020B0604020202020204" pitchFamily="34" charset="0"/>
                </a:rPr>
                <a:t>2013</a:t>
              </a:r>
              <a:r>
                <a:rPr lang="zh-CN" altLang="zh-CN" sz="1333" b="1">
                  <a:solidFill>
                    <a:srgbClr val="000000"/>
                  </a:solidFill>
                  <a:cs typeface="Arial" panose="020B0604020202020204" pitchFamily="34" charset="0"/>
                  <a:sym typeface="Arial" panose="020B0604020202020204" pitchFamily="34" charset="0"/>
                </a:rPr>
                <a:t>]</a:t>
              </a:r>
            </a:p>
          </p:txBody>
        </p:sp>
      </p:grpSp>
      <p:grpSp>
        <p:nvGrpSpPr>
          <p:cNvPr id="16" name="Group 13">
            <a:extLst>
              <a:ext uri="{FF2B5EF4-FFF2-40B4-BE49-F238E27FC236}">
                <a16:creationId xmlns:a16="http://schemas.microsoft.com/office/drawing/2014/main" id="{C7AE0C80-D37D-6D88-28C1-4E558E7100EC}"/>
              </a:ext>
            </a:extLst>
          </p:cNvPr>
          <p:cNvGrpSpPr>
            <a:grpSpLocks/>
          </p:cNvGrpSpPr>
          <p:nvPr/>
        </p:nvGrpSpPr>
        <p:grpSpPr bwMode="auto">
          <a:xfrm>
            <a:off x="7710227" y="2494721"/>
            <a:ext cx="3422467" cy="3236804"/>
            <a:chOff x="1092" y="-448373"/>
            <a:chExt cx="5351299" cy="5062873"/>
          </a:xfrm>
        </p:grpSpPr>
        <p:grpSp>
          <p:nvGrpSpPr>
            <p:cNvPr id="13319" name="Group 14">
              <a:extLst>
                <a:ext uri="{FF2B5EF4-FFF2-40B4-BE49-F238E27FC236}">
                  <a16:creationId xmlns:a16="http://schemas.microsoft.com/office/drawing/2014/main" id="{0F56271F-2D88-B63C-D607-127FD626430B}"/>
                </a:ext>
              </a:extLst>
            </p:cNvPr>
            <p:cNvGrpSpPr>
              <a:grpSpLocks/>
            </p:cNvGrpSpPr>
            <p:nvPr/>
          </p:nvGrpSpPr>
          <p:grpSpPr bwMode="auto">
            <a:xfrm>
              <a:off x="1092" y="-448373"/>
              <a:ext cx="5351299" cy="4989007"/>
              <a:chOff x="-31396" y="-582559"/>
              <a:chExt cx="5351299" cy="4989006"/>
            </a:xfrm>
          </p:grpSpPr>
          <p:sp>
            <p:nvSpPr>
              <p:cNvPr id="13321" name="Rectangle 15">
                <a:extLst>
                  <a:ext uri="{FF2B5EF4-FFF2-40B4-BE49-F238E27FC236}">
                    <a16:creationId xmlns:a16="http://schemas.microsoft.com/office/drawing/2014/main" id="{198EFBF0-B3EA-1915-479E-D9EB4885BC7E}"/>
                  </a:ext>
                </a:extLst>
              </p:cNvPr>
              <p:cNvSpPr>
                <a:spLocks/>
              </p:cNvSpPr>
              <p:nvPr/>
            </p:nvSpPr>
            <p:spPr bwMode="auto">
              <a:xfrm>
                <a:off x="0" y="0"/>
                <a:ext cx="4857698" cy="4406447"/>
              </a:xfrm>
              <a:prstGeom prst="rect">
                <a:avLst/>
              </a:prstGeom>
              <a:solidFill>
                <a:srgbClr val="FFFFFF"/>
              </a:solidFill>
              <a:ln w="25400">
                <a:solidFill>
                  <a:schemeClr val="accent1">
                    <a:alpha val="0"/>
                  </a:scheme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1749" tIns="31749" rIns="31749" bIns="31749"/>
              <a:lstStyle/>
              <a:p>
                <a:endParaRPr lang="zh-CN" altLang="zh-CN" sz="1250"/>
              </a:p>
            </p:txBody>
          </p:sp>
          <p:pic>
            <p:nvPicPr>
              <p:cNvPr id="13322" name="Picture 16">
                <a:extLst>
                  <a:ext uri="{FF2B5EF4-FFF2-40B4-BE49-F238E27FC236}">
                    <a16:creationId xmlns:a16="http://schemas.microsoft.com/office/drawing/2014/main" id="{2E808B0B-1DFC-1F49-C0F6-E2EFB2DB7C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bwMode="auto">
              <a:xfrm>
                <a:off x="-31396" y="-582559"/>
                <a:ext cx="5351299" cy="4530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3320" name="Text Box 17" descr="Social networks">
              <a:extLst>
                <a:ext uri="{FF2B5EF4-FFF2-40B4-BE49-F238E27FC236}">
                  <a16:creationId xmlns:a16="http://schemas.microsoft.com/office/drawing/2014/main" id="{F8BC6281-7BE8-07C5-8572-97507A3113FE}"/>
                </a:ext>
              </a:extLst>
            </p:cNvPr>
            <p:cNvSpPr txBox="1">
              <a:spLocks/>
            </p:cNvSpPr>
            <p:nvPr/>
          </p:nvSpPr>
          <p:spPr bwMode="auto">
            <a:xfrm>
              <a:off x="1485546" y="4211384"/>
              <a:ext cx="3866844" cy="403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278" tIns="35278" rIns="35278" bIns="35278" anchor="ctr">
              <a:spAutoFit/>
            </a:bodyPr>
            <a:lstStyle>
              <a:lvl1pPr marL="342900" indent="-342900" defTabSz="584200">
                <a:defRPr sz="3400">
                  <a:solidFill>
                    <a:schemeClr val="tx1"/>
                  </a:solidFill>
                  <a:latin typeface="Arial" panose="020B0604020202020204" pitchFamily="34" charset="0"/>
                  <a:ea typeface="ＭＳ Ｐゴシック" panose="020B0600070205080204" pitchFamily="34" charset="-128"/>
                </a:defRPr>
              </a:lvl1pPr>
              <a:lvl2pPr indent="228600" defTabSz="584200">
                <a:defRPr sz="3400">
                  <a:solidFill>
                    <a:schemeClr val="tx1"/>
                  </a:solidFill>
                  <a:latin typeface="Arial" panose="020B0604020202020204" pitchFamily="34" charset="0"/>
                  <a:ea typeface="ＭＳ Ｐゴシック" panose="020B0600070205080204" pitchFamily="34" charset="-128"/>
                </a:defRPr>
              </a:lvl2pPr>
              <a:lvl3pPr defTabSz="584200">
                <a:defRPr sz="3400">
                  <a:solidFill>
                    <a:schemeClr val="tx1"/>
                  </a:solidFill>
                  <a:latin typeface="Arial" panose="020B0604020202020204" pitchFamily="34" charset="0"/>
                  <a:ea typeface="ＭＳ Ｐゴシック" panose="020B0600070205080204" pitchFamily="34" charset="-128"/>
                </a:defRPr>
              </a:lvl3pPr>
              <a:lvl4pPr defTabSz="584200">
                <a:defRPr sz="3400">
                  <a:solidFill>
                    <a:schemeClr val="tx1"/>
                  </a:solidFill>
                  <a:latin typeface="Arial" panose="020B0604020202020204" pitchFamily="34" charset="0"/>
                  <a:ea typeface="ＭＳ Ｐゴシック" panose="020B0600070205080204" pitchFamily="34" charset="-128"/>
                </a:defRPr>
              </a:lvl4pPr>
              <a:lvl5pPr defTabSz="584200">
                <a:defRPr sz="3400">
                  <a:solidFill>
                    <a:schemeClr val="tx1"/>
                  </a:solidFill>
                  <a:latin typeface="Arial" panose="020B0604020202020204" pitchFamily="34" charset="0"/>
                  <a:ea typeface="ＭＳ Ｐゴシック" panose="020B0600070205080204" pitchFamily="34" charset="-128"/>
                </a:defRPr>
              </a:lvl5pPr>
              <a:lvl6pPr marL="30686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35258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9830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4440238" indent="-782638" defTabSz="5842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pPr lvl="1" algn="ctr">
                <a:lnSpc>
                  <a:spcPts val="2083"/>
                </a:lnSpc>
                <a:spcBef>
                  <a:spcPts val="136"/>
                </a:spcBef>
              </a:pPr>
              <a:r>
                <a:rPr lang="en-US" altLang="zh-CN" sz="1333" b="1">
                  <a:solidFill>
                    <a:srgbClr val="000000"/>
                  </a:solidFill>
                  <a:ea typeface="Helvetica Neue"/>
                  <a:cs typeface="Arial" panose="020B0604020202020204" pitchFamily="34" charset="0"/>
                  <a:sym typeface="Arial" panose="020B0604020202020204" pitchFamily="34" charset="0"/>
                </a:rPr>
                <a:t>Truck Sales </a:t>
              </a:r>
              <a:r>
                <a:rPr lang="zh-CN" altLang="zh-CN" sz="1333" b="1">
                  <a:solidFill>
                    <a:srgbClr val="000000"/>
                  </a:solidFill>
                  <a:ea typeface="Helvetica Neue"/>
                  <a:cs typeface="Arial" panose="020B0604020202020204" pitchFamily="34" charset="0"/>
                  <a:sym typeface="Arial" panose="020B0604020202020204" pitchFamily="34" charset="0"/>
                </a:rPr>
                <a:t>[</a:t>
              </a:r>
              <a:r>
                <a:rPr lang="en-US" altLang="zh-CN" sz="1333" b="1">
                  <a:solidFill>
                    <a:srgbClr val="000000"/>
                  </a:solidFill>
                  <a:ea typeface="Helvetica Neue"/>
                  <a:cs typeface="Arial" panose="020B0604020202020204" pitchFamily="34" charset="0"/>
                  <a:sym typeface="Arial" panose="020B0604020202020204" pitchFamily="34" charset="0"/>
                </a:rPr>
                <a:t>The NYT </a:t>
              </a:r>
              <a:r>
                <a:rPr lang="zh-CN" altLang="zh-CN" sz="1333" b="1">
                  <a:solidFill>
                    <a:srgbClr val="000000"/>
                  </a:solidFill>
                  <a:ea typeface="Helvetica Neue"/>
                  <a:cs typeface="Arial" panose="020B0604020202020204" pitchFamily="34" charset="0"/>
                  <a:sym typeface="Arial" panose="020B0604020202020204" pitchFamily="34" charset="0"/>
                </a:rPr>
                <a:t>2008]</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anim calcmode="lin" valueType="num">
                                      <p:cBhvr>
                                        <p:cTn id="8" dur="300" fill="hold"/>
                                        <p:tgtEl>
                                          <p:spTgt spid="5"/>
                                        </p:tgtEl>
                                        <p:attrNameLst>
                                          <p:attrName>ppt_x</p:attrName>
                                        </p:attrNameLst>
                                      </p:cBhvr>
                                      <p:tavLst>
                                        <p:tav tm="0">
                                          <p:val>
                                            <p:strVal val="#ppt_x"/>
                                          </p:val>
                                        </p:tav>
                                        <p:tav tm="100000">
                                          <p:val>
                                            <p:strVal val="#ppt_x"/>
                                          </p:val>
                                        </p:tav>
                                      </p:tavLst>
                                    </p:anim>
                                    <p:anim calcmode="lin" valueType="num">
                                      <p:cBhvr>
                                        <p:cTn id="9" dur="300" fill="hold"/>
                                        <p:tgtEl>
                                          <p:spTgt spid="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3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anim calcmode="lin" valueType="num">
                                      <p:cBhvr>
                                        <p:cTn id="14" dur="300" fill="hold"/>
                                        <p:tgtEl>
                                          <p:spTgt spid="8"/>
                                        </p:tgtEl>
                                        <p:attrNameLst>
                                          <p:attrName>ppt_x</p:attrName>
                                        </p:attrNameLst>
                                      </p:cBhvr>
                                      <p:tavLst>
                                        <p:tav tm="0">
                                          <p:val>
                                            <p:strVal val="#ppt_x"/>
                                          </p:val>
                                        </p:tav>
                                        <p:tav tm="100000">
                                          <p:val>
                                            <p:strVal val="#ppt_x"/>
                                          </p:val>
                                        </p:tav>
                                      </p:tavLst>
                                    </p:anim>
                                    <p:anim calcmode="lin" valueType="num">
                                      <p:cBhvr>
                                        <p:cTn id="15" dur="300" fill="hold"/>
                                        <p:tgtEl>
                                          <p:spTgt spid="8"/>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6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300"/>
                                        <p:tgtEl>
                                          <p:spTgt spid="16"/>
                                        </p:tgtEl>
                                      </p:cBhvr>
                                    </p:animEffect>
                                    <p:anim calcmode="lin" valueType="num">
                                      <p:cBhvr>
                                        <p:cTn id="20" dur="300" fill="hold"/>
                                        <p:tgtEl>
                                          <p:spTgt spid="16"/>
                                        </p:tgtEl>
                                        <p:attrNameLst>
                                          <p:attrName>ppt_x</p:attrName>
                                        </p:attrNameLst>
                                      </p:cBhvr>
                                      <p:tavLst>
                                        <p:tav tm="0">
                                          <p:val>
                                            <p:strVal val="#ppt_x"/>
                                          </p:val>
                                        </p:tav>
                                        <p:tav tm="100000">
                                          <p:val>
                                            <p:strVal val="#ppt_x"/>
                                          </p:val>
                                        </p:tav>
                                      </p:tavLst>
                                    </p:anim>
                                    <p:anim calcmode="lin" valueType="num">
                                      <p:cBhvr>
                                        <p:cTn id="21" dur="300" fill="hold"/>
                                        <p:tgtEl>
                                          <p:spTgt spid="16"/>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9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300"/>
                                        <p:tgtEl>
                                          <p:spTgt spid="11"/>
                                        </p:tgtEl>
                                      </p:cBhvr>
                                    </p:animEffect>
                                    <p:anim calcmode="lin" valueType="num">
                                      <p:cBhvr>
                                        <p:cTn id="26" dur="300" fill="hold"/>
                                        <p:tgtEl>
                                          <p:spTgt spid="11"/>
                                        </p:tgtEl>
                                        <p:attrNameLst>
                                          <p:attrName>ppt_x</p:attrName>
                                        </p:attrNameLst>
                                      </p:cBhvr>
                                      <p:tavLst>
                                        <p:tav tm="0">
                                          <p:val>
                                            <p:strVal val="#ppt_x"/>
                                          </p:val>
                                        </p:tav>
                                        <p:tav tm="100000">
                                          <p:val>
                                            <p:strVal val="#ppt_x"/>
                                          </p:val>
                                        </p:tav>
                                      </p:tavLst>
                                    </p:anim>
                                    <p:anim calcmode="lin" valueType="num">
                                      <p:cBhvr>
                                        <p:cTn id="27" dur="3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descr="Introduction…">
            <a:extLst>
              <a:ext uri="{FF2B5EF4-FFF2-40B4-BE49-F238E27FC236}">
                <a16:creationId xmlns:a16="http://schemas.microsoft.com/office/drawing/2014/main" id="{70DF75EA-1939-4C46-87D4-2A514A85F5B9}"/>
              </a:ext>
            </a:extLst>
          </p:cNvPr>
          <p:cNvSpPr>
            <a:spLocks noGrp="1"/>
          </p:cNvSpPr>
          <p:nvPr>
            <p:ph type="body" idx="4294967295"/>
          </p:nvPr>
        </p:nvSpPr>
        <p:spPr bwMode="auto">
          <a:xfrm>
            <a:off x="1415480" y="1448780"/>
            <a:ext cx="7995253" cy="4445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a:buClr>
                <a:srgbClr val="BE0204"/>
              </a:buClr>
              <a:buFontTx/>
              <a:buChar char="•"/>
            </a:pPr>
            <a:r>
              <a:rPr lang="zh-CN" altLang="zh-CN" dirty="0">
                <a:solidFill>
                  <a:srgbClr val="260808"/>
                </a:solidFill>
                <a:latin typeface="Arial" panose="020B0604020202020204" pitchFamily="34" charset="0"/>
                <a:cs typeface="Arial" panose="020B0604020202020204" pitchFamily="34" charset="0"/>
              </a:rPr>
              <a:t>Introduction</a:t>
            </a:r>
          </a:p>
          <a:p>
            <a:pPr>
              <a:buClr>
                <a:srgbClr val="BE0204"/>
              </a:buClr>
              <a:buFontTx/>
              <a:buChar char="•"/>
            </a:pPr>
            <a:r>
              <a:rPr lang="zh-CN" altLang="zh-CN" dirty="0">
                <a:latin typeface="Arial" panose="020B0604020202020204" pitchFamily="34" charset="0"/>
                <a:cs typeface="Arial" panose="020B0604020202020204" pitchFamily="34" charset="0"/>
              </a:rPr>
              <a:t>Approach</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Hierarchical Size-based Pairing</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Interactive Treemap Generation</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Customizing Global Layout Tree</a:t>
            </a:r>
            <a:endParaRPr lang="zh-CN" altLang="zh-CN" sz="1500">
              <a:latin typeface="Arial" panose="020B0604020202020204" pitchFamily="34" charset="0"/>
              <a:cs typeface="Arial" panose="020B0604020202020204" pitchFamily="34" charset="0"/>
            </a:endParaRPr>
          </a:p>
          <a:p>
            <a:pPr>
              <a:buClr>
                <a:srgbClr val="BE0204"/>
              </a:buClr>
              <a:buFontTx/>
              <a:buChar char="•"/>
            </a:pPr>
            <a:r>
              <a:rPr lang="zh-CN" altLang="zh-CN" b="1">
                <a:latin typeface="Arial" panose="020B0604020202020204" pitchFamily="34" charset="0"/>
                <a:cs typeface="Arial" panose="020B0604020202020204" pitchFamily="34" charset="0"/>
              </a:rPr>
              <a:t>Results </a:t>
            </a:r>
            <a:r>
              <a:rPr lang="zh-CN" altLang="zh-CN" b="1" dirty="0">
                <a:latin typeface="Arial" panose="020B0604020202020204" pitchFamily="34" charset="0"/>
                <a:cs typeface="Arial" panose="020B0604020202020204" pitchFamily="34" charset="0"/>
              </a:rPr>
              <a:t>and Evaluation</a:t>
            </a:r>
            <a:endParaRPr lang="en-US" altLang="zh-CN" b="1" dirty="0">
              <a:latin typeface="Arial" panose="020B0604020202020204" pitchFamily="34" charset="0"/>
              <a:cs typeface="Arial" panose="020B0604020202020204" pitchFamily="34" charset="0"/>
            </a:endParaRPr>
          </a:p>
          <a:p>
            <a:pPr marL="572800" lvl="1" indent="-293676">
              <a:spcBef>
                <a:spcPct val="0"/>
              </a:spcBef>
              <a:buClr>
                <a:srgbClr val="FA8716"/>
              </a:buClr>
              <a:buFont typeface="Times" panose="02020603050405020304" pitchFamily="18" charset="0"/>
              <a:buChar char="•"/>
            </a:pPr>
            <a:r>
              <a:rPr lang="en-US" altLang="zh-CN" sz="1500" b="1">
                <a:latin typeface="Arial" panose="020B0604020202020204" pitchFamily="34" charset="0"/>
                <a:cs typeface="Arial" panose="020B0604020202020204" pitchFamily="34" charset="0"/>
              </a:rPr>
              <a:t>Dataset Classifications &amp; Measures</a:t>
            </a: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Quantatitive Comparison</a:t>
            </a: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Case </a:t>
            </a:r>
            <a:r>
              <a:rPr lang="en-US" altLang="zh-CN" sz="1500" dirty="0">
                <a:latin typeface="Arial" panose="020B0604020202020204" pitchFamily="34" charset="0"/>
                <a:cs typeface="Arial" panose="020B0604020202020204" pitchFamily="34" charset="0"/>
              </a:rPr>
              <a:t>Study</a:t>
            </a:r>
            <a:endParaRPr lang="zh-CN" altLang="zh-CN" sz="1500" dirty="0">
              <a:latin typeface="Arial" panose="020B0604020202020204" pitchFamily="34" charset="0"/>
              <a:cs typeface="Arial" panose="020B0604020202020204" pitchFamily="34" charset="0"/>
            </a:endParaRPr>
          </a:p>
          <a:p>
            <a:pPr>
              <a:buClr>
                <a:srgbClr val="BE0204"/>
              </a:buClr>
              <a:buFontTx/>
              <a:buChar char="•"/>
            </a:pPr>
            <a:r>
              <a:rPr lang="zh-CN" altLang="zh-CN" dirty="0">
                <a:latin typeface="Arial" panose="020B0604020202020204" pitchFamily="34" charset="0"/>
                <a:cs typeface="Arial" panose="020B0604020202020204" pitchFamily="34" charset="0"/>
              </a:rPr>
              <a:t>Conclusion</a:t>
            </a:r>
          </a:p>
        </p:txBody>
      </p:sp>
      <p:sp>
        <p:nvSpPr>
          <p:cNvPr id="9218" name="Rectangle 2" descr="Agenda">
            <a:extLst>
              <a:ext uri="{FF2B5EF4-FFF2-40B4-BE49-F238E27FC236}">
                <a16:creationId xmlns:a16="http://schemas.microsoft.com/office/drawing/2014/main" id="{BAF6E00C-79E1-4B88-9F35-DD51130D3D71}"/>
              </a:ext>
            </a:extLst>
          </p:cNvPr>
          <p:cNvSpPr>
            <a:spLocks noGrp="1"/>
          </p:cNvSpPr>
          <p:nvPr>
            <p:ph type="title" idx="4294967295"/>
          </p:nvPr>
        </p:nvSpPr>
        <p:spPr bwMode="auto">
          <a:xfrm>
            <a:off x="575387" y="128634"/>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dirty="0">
                <a:solidFill>
                  <a:srgbClr val="C00000"/>
                </a:solidFill>
                <a:latin typeface="Arial" panose="020B0604020202020204" pitchFamily="34" charset="0"/>
                <a:cs typeface="Arial" panose="020B0604020202020204" pitchFamily="34" charset="0"/>
              </a:rPr>
              <a:t>Outline</a:t>
            </a:r>
            <a:endParaRPr lang="zh-CN" altLang="zh-CN" dirty="0">
              <a:solidFill>
                <a:srgbClr val="C00000"/>
              </a:solidFill>
              <a:latin typeface="Arial" panose="020B0604020202020204" pitchFamily="34" charset="0"/>
              <a:cs typeface="Arial" panose="020B0604020202020204" pitchFamily="34" charset="0"/>
            </a:endParaRPr>
          </a:p>
        </p:txBody>
      </p:sp>
      <p:sp>
        <p:nvSpPr>
          <p:cNvPr id="5" name="灯片编号占位符 4">
            <a:extLst>
              <a:ext uri="{FF2B5EF4-FFF2-40B4-BE49-F238E27FC236}">
                <a16:creationId xmlns:a16="http://schemas.microsoft.com/office/drawing/2014/main" id="{F70FF970-FBD5-437D-B046-6E307DC0D7F7}"/>
              </a:ext>
            </a:extLst>
          </p:cNvPr>
          <p:cNvSpPr>
            <a:spLocks noGrp="1"/>
          </p:cNvSpPr>
          <p:nvPr>
            <p:ph type="sldNum" sz="quarter" idx="10"/>
          </p:nvPr>
        </p:nvSpPr>
        <p:spPr/>
        <p:txBody>
          <a:bodyPr/>
          <a:lstStyle/>
          <a:p>
            <a:fld id="{E1EC0364-EED2-479F-9FC0-3C637C2ED495}" type="slidenum">
              <a:rPr lang="zh-CN" altLang="zh-CN" smtClean="0"/>
              <a:pPr/>
              <a:t>30</a:t>
            </a:fld>
            <a:endParaRPr lang="zh-CN" altLang="zh-CN"/>
          </a:p>
        </p:txBody>
      </p:sp>
    </p:spTree>
    <p:extLst>
      <p:ext uri="{BB962C8B-B14F-4D97-AF65-F5344CB8AC3E}">
        <p14:creationId xmlns:p14="http://schemas.microsoft.com/office/powerpoint/2010/main" val="262015255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FFC000"/>
                </a:solidFill>
                <a:latin typeface="Arial" panose="020B0604020202020204" pitchFamily="34" charset="0"/>
                <a:cs typeface="Arial" panose="020B0604020202020204" pitchFamily="34" charset="0"/>
              </a:rPr>
              <a:t>Dataset Classifications </a:t>
            </a:r>
            <a:r>
              <a:rPr lang="en-US" altLang="zh-CN">
                <a:solidFill>
                  <a:srgbClr val="C00000"/>
                </a:solidFill>
                <a:latin typeface="Arial" panose="020B0604020202020204" pitchFamily="34" charset="0"/>
                <a:cs typeface="Arial" panose="020B0604020202020204" pitchFamily="34" charset="0"/>
              </a:rPr>
              <a:t>&amp; Measures</a:t>
            </a: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31</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312209" y="1184863"/>
            <a:ext cx="8679391" cy="901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Vernier et al. [2020] did a very thorough quantitative evaluation on temporal treemaps. </a:t>
            </a:r>
          </a:p>
        </p:txBody>
      </p:sp>
      <p:sp>
        <p:nvSpPr>
          <p:cNvPr id="11" name="Text Box 10" descr="Node-link Graph">
            <a:extLst>
              <a:ext uri="{FF2B5EF4-FFF2-40B4-BE49-F238E27FC236}">
                <a16:creationId xmlns:a16="http://schemas.microsoft.com/office/drawing/2014/main" id="{8DF2F1BA-9893-798B-6D58-A4EBC2443301}"/>
              </a:ext>
            </a:extLst>
          </p:cNvPr>
          <p:cNvSpPr txBox="1">
            <a:spLocks/>
          </p:cNvSpPr>
          <p:nvPr/>
        </p:nvSpPr>
        <p:spPr bwMode="auto">
          <a:xfrm>
            <a:off x="312209" y="1763963"/>
            <a:ext cx="8679391" cy="901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We followed most of their practice in our evalution.</a:t>
            </a:r>
          </a:p>
        </p:txBody>
      </p:sp>
      <p:sp>
        <p:nvSpPr>
          <p:cNvPr id="14" name="Text Box 10" descr="Node-link Graph">
            <a:extLst>
              <a:ext uri="{FF2B5EF4-FFF2-40B4-BE49-F238E27FC236}">
                <a16:creationId xmlns:a16="http://schemas.microsoft.com/office/drawing/2014/main" id="{1C2E8D5D-7223-4787-AE70-AF9D55B2444B}"/>
              </a:ext>
            </a:extLst>
          </p:cNvPr>
          <p:cNvSpPr txBox="1">
            <a:spLocks/>
          </p:cNvSpPr>
          <p:nvPr/>
        </p:nvSpPr>
        <p:spPr bwMode="auto">
          <a:xfrm>
            <a:off x="312209" y="2527889"/>
            <a:ext cx="8679391" cy="901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Data Classification</a:t>
            </a:r>
          </a:p>
        </p:txBody>
      </p:sp>
      <p:sp>
        <p:nvSpPr>
          <p:cNvPr id="15" name="矩形 14">
            <a:extLst>
              <a:ext uri="{FF2B5EF4-FFF2-40B4-BE49-F238E27FC236}">
                <a16:creationId xmlns:a16="http://schemas.microsoft.com/office/drawing/2014/main" id="{E7D6C109-AD73-BC5F-57BB-20C4C00AE654}"/>
              </a:ext>
            </a:extLst>
          </p:cNvPr>
          <p:cNvSpPr/>
          <p:nvPr/>
        </p:nvSpPr>
        <p:spPr>
          <a:xfrm>
            <a:off x="678180" y="3429000"/>
            <a:ext cx="7065645" cy="2031325"/>
          </a:xfrm>
          <a:prstGeom prst="rect">
            <a:avLst/>
          </a:prstGeom>
        </p:spPr>
        <p:txBody>
          <a:bodyPr wrap="square">
            <a:spAutoFit/>
          </a:bodyPr>
          <a:lstStyle/>
          <a:p>
            <a:pPr marL="285750" indent="-285750" algn="l">
              <a:buFont typeface="Arial" panose="020B0604020202020204" pitchFamily="34" charset="0"/>
              <a:buChar char="•"/>
            </a:pPr>
            <a:r>
              <a:rPr lang="en-US" altLang="zh-CN" sz="1800" dirty="0">
                <a:solidFill>
                  <a:srgbClr val="C00000"/>
                </a:solidFill>
                <a:latin typeface="Arial" panose="020B0604020202090204" pitchFamily="34" charset="0"/>
                <a:cs typeface="Arial" panose="020B0604020202090204" pitchFamily="34" charset="0"/>
              </a:rPr>
              <a:t>Levels </a:t>
            </a:r>
            <a:r>
              <a:rPr lang="en-US" altLang="zh-CN" sz="1800">
                <a:solidFill>
                  <a:srgbClr val="C00000"/>
                </a:solidFill>
                <a:latin typeface="Arial" panose="020B0604020202090204" pitchFamily="34" charset="0"/>
                <a:cs typeface="Arial" panose="020B0604020202090204" pitchFamily="34" charset="0"/>
              </a:rPr>
              <a:t>of hierarchy: </a:t>
            </a:r>
            <a:r>
              <a:rPr lang="en-US" altLang="zh-CN">
                <a:latin typeface="Arial" panose="020B0604020202090204" pitchFamily="34" charset="0"/>
                <a:cs typeface="Arial" panose="020B0604020202090204" pitchFamily="34" charset="0"/>
              </a:rPr>
              <a:t>1 </a:t>
            </a:r>
            <a:r>
              <a:rPr lang="en-US" altLang="zh-CN" dirty="0">
                <a:latin typeface="Arial" panose="020B0604020202090204" pitchFamily="34" charset="0"/>
                <a:cs typeface="Arial" panose="020B0604020202090204" pitchFamily="34" charset="0"/>
              </a:rPr>
              <a:t>level (</a:t>
            </a:r>
            <a:r>
              <a:rPr lang="en-US" altLang="zh-CN">
                <a:latin typeface="Arial" panose="020B0604020202090204" pitchFamily="34" charset="0"/>
                <a:cs typeface="Arial" panose="020B0604020202090204" pitchFamily="34" charset="0"/>
              </a:rPr>
              <a:t>1L), 2 </a:t>
            </a:r>
            <a:r>
              <a:rPr lang="en-US" altLang="zh-CN" dirty="0">
                <a:latin typeface="Arial" panose="020B0604020202090204" pitchFamily="34" charset="0"/>
                <a:cs typeface="Arial" panose="020B0604020202090204" pitchFamily="34" charset="0"/>
              </a:rPr>
              <a:t>or 3 levels (</a:t>
            </a:r>
            <a:r>
              <a:rPr lang="en-US" altLang="zh-CN">
                <a:latin typeface="Arial" panose="020B0604020202090204" pitchFamily="34" charset="0"/>
                <a:cs typeface="Arial" panose="020B0604020202090204" pitchFamily="34" charset="0"/>
              </a:rPr>
              <a:t>2/3L), 4 or more levels</a:t>
            </a:r>
            <a:r>
              <a:rPr lang="en-US" altLang="zh-CN" dirty="0">
                <a:latin typeface="Arial" panose="020B0604020202090204" pitchFamily="34" charset="0"/>
                <a:cs typeface="Arial" panose="020B0604020202090204" pitchFamily="34" charset="0"/>
              </a:rPr>
              <a:t>(4+L)</a:t>
            </a:r>
          </a:p>
          <a:p>
            <a:pPr algn="l"/>
            <a:br>
              <a:rPr lang="en-US" altLang="zh-CN">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endParaRPr lang="en-US" altLang="zh-CN">
              <a:latin typeface="Arial" panose="020B0604020202090204" pitchFamily="34" charset="0"/>
              <a:cs typeface="Arial" panose="020B0604020202090204" pitchFamily="34" charset="0"/>
            </a:endParaRPr>
          </a:p>
          <a:p>
            <a:pPr algn="l"/>
            <a:endParaRPr lang="en-US" altLang="zh-CN">
              <a:latin typeface="Arial" panose="020B0604020202090204" pitchFamily="34" charset="0"/>
              <a:cs typeface="Arial" panose="020B0604020202090204" pitchFamily="34" charset="0"/>
            </a:endParaRPr>
          </a:p>
          <a:p>
            <a:pPr algn="l"/>
            <a:endParaRPr lang="en-US" altLang="zh-CN" dirty="0">
              <a:latin typeface="Arial" panose="020B0604020202090204" pitchFamily="34" charset="0"/>
              <a:cs typeface="Arial" panose="020B0604020202090204" pitchFamily="34" charset="0"/>
            </a:endParaRPr>
          </a:p>
        </p:txBody>
      </p:sp>
      <p:sp>
        <p:nvSpPr>
          <p:cNvPr id="16" name="文本框 15">
            <a:extLst>
              <a:ext uri="{FF2B5EF4-FFF2-40B4-BE49-F238E27FC236}">
                <a16:creationId xmlns:a16="http://schemas.microsoft.com/office/drawing/2014/main" id="{F7C3319D-B6FD-76D8-D1E8-2C7D2DD1D2E7}"/>
              </a:ext>
            </a:extLst>
          </p:cNvPr>
          <p:cNvSpPr txBox="1"/>
          <p:nvPr/>
        </p:nvSpPr>
        <p:spPr>
          <a:xfrm>
            <a:off x="678180" y="4048111"/>
            <a:ext cx="609600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srgbClr val="C00000"/>
                </a:solidFill>
                <a:effectLst/>
                <a:uLnTx/>
                <a:uFillTx/>
                <a:latin typeface="Arial" panose="020B0604020202090204" pitchFamily="34" charset="0"/>
                <a:ea typeface="等线" panose="02010600030101010101" pitchFamily="2" charset="-122"/>
                <a:cs typeface="Arial" panose="020B0604020202090204" pitchFamily="34" charset="0"/>
              </a:rPr>
              <a:t>Variance of node weights: </a:t>
            </a:r>
            <a:r>
              <a:rPr kumimoji="0" lang="en-US" altLang="zh-CN" sz="1800" b="0" i="0" u="none" strike="noStrike" kern="1200" cap="none" spc="0" normalizeH="0" baseline="0" noProof="0">
                <a:ln>
                  <a:noFill/>
                </a:ln>
                <a:solidFill>
                  <a:prstClr val="black"/>
                </a:solidFill>
                <a:effectLst/>
                <a:uLnTx/>
                <a:uFillTx/>
                <a:latin typeface="Arial" panose="020B0604020202090204" pitchFamily="34" charset="0"/>
                <a:ea typeface="等线" panose="02010600030101010101" pitchFamily="2" charset="-122"/>
                <a:cs typeface="Arial" panose="020B0604020202090204" pitchFamily="34" charset="0"/>
              </a:rPr>
              <a:t>low (LWV) and high (HWV)</a:t>
            </a:r>
            <a:endPar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等线" panose="02010600030101010101" pitchFamily="2" charset="-122"/>
              <a:cs typeface="Arial" panose="020B0604020202090204" pitchFamily="34" charset="0"/>
            </a:endParaRPr>
          </a:p>
        </p:txBody>
      </p:sp>
      <p:sp>
        <p:nvSpPr>
          <p:cNvPr id="21" name="文本框 20">
            <a:extLst>
              <a:ext uri="{FF2B5EF4-FFF2-40B4-BE49-F238E27FC236}">
                <a16:creationId xmlns:a16="http://schemas.microsoft.com/office/drawing/2014/main" id="{E48245CE-E2BC-0434-B4A0-9F986CF0CDFD}"/>
              </a:ext>
            </a:extLst>
          </p:cNvPr>
          <p:cNvSpPr txBox="1"/>
          <p:nvPr/>
        </p:nvSpPr>
        <p:spPr>
          <a:xfrm>
            <a:off x="678180" y="4444662"/>
            <a:ext cx="6096000" cy="646331"/>
          </a:xfrm>
          <a:prstGeom prst="rect">
            <a:avLst/>
          </a:prstGeom>
          <a:noFill/>
        </p:spPr>
        <p:txBody>
          <a:bodyPr wrap="square">
            <a:spAutoFit/>
          </a:bodyPr>
          <a:lstStyle/>
          <a:p>
            <a:pPr marL="285750" indent="-285750" algn="l">
              <a:buFont typeface="Arial" panose="020B0604020202020204" pitchFamily="34" charset="0"/>
              <a:buChar char="•"/>
            </a:pPr>
            <a:r>
              <a:rPr lang="en-US" altLang="zh-CN" sz="1800">
                <a:solidFill>
                  <a:srgbClr val="C00000"/>
                </a:solidFill>
                <a:latin typeface="Arial" panose="020B0604020202090204" pitchFamily="34" charset="0"/>
                <a:cs typeface="Arial" panose="020B0604020202090204" pitchFamily="34" charset="0"/>
              </a:rPr>
              <a:t>Speed of weight change: </a:t>
            </a:r>
            <a:r>
              <a:rPr lang="en-US" altLang="zh-CN">
                <a:latin typeface="Arial" panose="020B0604020202090204" pitchFamily="34" charset="0"/>
                <a:cs typeface="Arial" panose="020B0604020202090204" pitchFamily="34" charset="0"/>
              </a:rPr>
              <a:t>low (LWC), regular (RWC), and spiky (SWC)</a:t>
            </a:r>
            <a:endParaRPr lang="en-US" altLang="zh-CN" dirty="0">
              <a:latin typeface="Arial" panose="020B0604020202090204" pitchFamily="34" charset="0"/>
              <a:cs typeface="Arial" panose="020B0604020202090204" pitchFamily="34" charset="0"/>
            </a:endParaRPr>
          </a:p>
        </p:txBody>
      </p:sp>
      <p:sp>
        <p:nvSpPr>
          <p:cNvPr id="22" name="文本框 21">
            <a:extLst>
              <a:ext uri="{FF2B5EF4-FFF2-40B4-BE49-F238E27FC236}">
                <a16:creationId xmlns:a16="http://schemas.microsoft.com/office/drawing/2014/main" id="{40C98A20-2C83-B9D9-AF88-499CE39111F8}"/>
              </a:ext>
            </a:extLst>
          </p:cNvPr>
          <p:cNvSpPr txBox="1"/>
          <p:nvPr/>
        </p:nvSpPr>
        <p:spPr>
          <a:xfrm>
            <a:off x="678180" y="5069986"/>
            <a:ext cx="6096000" cy="646331"/>
          </a:xfrm>
          <a:prstGeom prst="rect">
            <a:avLst/>
          </a:prstGeom>
          <a:noFill/>
        </p:spPr>
        <p:txBody>
          <a:bodyPr wrap="square">
            <a:spAutoFit/>
          </a:bodyPr>
          <a:lstStyle/>
          <a:p>
            <a:pPr marL="285750" indent="-285750" algn="l">
              <a:buFont typeface="Arial" panose="020B0604020202020204" pitchFamily="34" charset="0"/>
              <a:buChar char="•"/>
            </a:pPr>
            <a:r>
              <a:rPr lang="en-US" altLang="zh-CN" sz="1800">
                <a:solidFill>
                  <a:srgbClr val="C00000"/>
                </a:solidFill>
                <a:latin typeface="Arial" panose="020B0604020202090204" pitchFamily="34" charset="0"/>
                <a:cs typeface="Arial" panose="020B0604020202090204" pitchFamily="34" charset="0"/>
              </a:rPr>
              <a:t>Insertions and deletions: </a:t>
            </a:r>
            <a:r>
              <a:rPr lang="en-US" altLang="zh-CN">
                <a:latin typeface="Arial" panose="020B0604020202090204" pitchFamily="34" charset="0"/>
                <a:cs typeface="Arial" panose="020B0604020202090204" pitchFamily="34" charset="0"/>
              </a:rPr>
              <a:t>low (LID), regular (RID), and spiky (SID)</a:t>
            </a:r>
            <a:endParaRPr lang="zh-CN" altLang="en-US" dirty="0">
              <a:latin typeface="Arial" panose="020B0604020202090204" pitchFamily="34" charset="0"/>
              <a:cs typeface="Arial" panose="020B0604020202090204" pitchFamily="34" charset="0"/>
            </a:endParaRPr>
          </a:p>
        </p:txBody>
      </p:sp>
    </p:spTree>
    <p:extLst>
      <p:ext uri="{BB962C8B-B14F-4D97-AF65-F5344CB8AC3E}">
        <p14:creationId xmlns:p14="http://schemas.microsoft.com/office/powerpoint/2010/main" val="17560819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anim calcmode="lin" valueType="num">
                                      <p:cBhvr>
                                        <p:cTn id="14" dur="250" fill="hold"/>
                                        <p:tgtEl>
                                          <p:spTgt spid="15"/>
                                        </p:tgtEl>
                                        <p:attrNameLst>
                                          <p:attrName>ppt_x</p:attrName>
                                        </p:attrNameLst>
                                      </p:cBhvr>
                                      <p:tavLst>
                                        <p:tav tm="0">
                                          <p:val>
                                            <p:strVal val="#ppt_x"/>
                                          </p:val>
                                        </p:tav>
                                        <p:tav tm="100000">
                                          <p:val>
                                            <p:strVal val="#ppt_x"/>
                                          </p:val>
                                        </p:tav>
                                      </p:tavLst>
                                    </p:anim>
                                    <p:anim calcmode="lin" valueType="num">
                                      <p:cBhvr>
                                        <p:cTn id="15" dur="25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50"/>
                                        <p:tgtEl>
                                          <p:spTgt spid="16"/>
                                        </p:tgtEl>
                                      </p:cBhvr>
                                    </p:animEffect>
                                    <p:anim calcmode="lin" valueType="num">
                                      <p:cBhvr>
                                        <p:cTn id="20" dur="250" fill="hold"/>
                                        <p:tgtEl>
                                          <p:spTgt spid="16"/>
                                        </p:tgtEl>
                                        <p:attrNameLst>
                                          <p:attrName>ppt_x</p:attrName>
                                        </p:attrNameLst>
                                      </p:cBhvr>
                                      <p:tavLst>
                                        <p:tav tm="0">
                                          <p:val>
                                            <p:strVal val="#ppt_x"/>
                                          </p:val>
                                        </p:tav>
                                        <p:tav tm="100000">
                                          <p:val>
                                            <p:strVal val="#ppt_x"/>
                                          </p:val>
                                        </p:tav>
                                      </p:tavLst>
                                    </p:anim>
                                    <p:anim calcmode="lin" valueType="num">
                                      <p:cBhvr>
                                        <p:cTn id="21" dur="25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anim calcmode="lin" valueType="num">
                                      <p:cBhvr>
                                        <p:cTn id="26" dur="250" fill="hold"/>
                                        <p:tgtEl>
                                          <p:spTgt spid="21"/>
                                        </p:tgtEl>
                                        <p:attrNameLst>
                                          <p:attrName>ppt_x</p:attrName>
                                        </p:attrNameLst>
                                      </p:cBhvr>
                                      <p:tavLst>
                                        <p:tav tm="0">
                                          <p:val>
                                            <p:strVal val="#ppt_x"/>
                                          </p:val>
                                        </p:tav>
                                        <p:tav tm="100000">
                                          <p:val>
                                            <p:strVal val="#ppt_x"/>
                                          </p:val>
                                        </p:tav>
                                      </p:tavLst>
                                    </p:anim>
                                    <p:anim calcmode="lin" valueType="num">
                                      <p:cBhvr>
                                        <p:cTn id="27" dur="250" fill="hold"/>
                                        <p:tgtEl>
                                          <p:spTgt spid="21"/>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anim calcmode="lin" valueType="num">
                                      <p:cBhvr>
                                        <p:cTn id="32" dur="250" fill="hold"/>
                                        <p:tgtEl>
                                          <p:spTgt spid="22"/>
                                        </p:tgtEl>
                                        <p:attrNameLst>
                                          <p:attrName>ppt_x</p:attrName>
                                        </p:attrNameLst>
                                      </p:cBhvr>
                                      <p:tavLst>
                                        <p:tav tm="0">
                                          <p:val>
                                            <p:strVal val="#ppt_x"/>
                                          </p:val>
                                        </p:tav>
                                        <p:tav tm="100000">
                                          <p:val>
                                            <p:strVal val="#ppt_x"/>
                                          </p:val>
                                        </p:tav>
                                      </p:tavLst>
                                    </p:anim>
                                    <p:anim calcmode="lin" valueType="num">
                                      <p:cBhvr>
                                        <p:cTn id="33"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Dataset Classifications &amp; </a:t>
            </a:r>
            <a:r>
              <a:rPr lang="en-US" altLang="zh-CN">
                <a:solidFill>
                  <a:srgbClr val="FFC000"/>
                </a:solidFill>
                <a:latin typeface="Arial" panose="020B0604020202020204" pitchFamily="34" charset="0"/>
                <a:cs typeface="Arial" panose="020B0604020202020204" pitchFamily="34" charset="0"/>
              </a:rPr>
              <a:t>Measures</a:t>
            </a: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32</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312209" y="1184863"/>
            <a:ext cx="8679391" cy="901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Vernier et al. [2020] did a very thorough quantitative evaluation on temporal treemaps. </a:t>
            </a:r>
          </a:p>
        </p:txBody>
      </p:sp>
      <p:sp>
        <p:nvSpPr>
          <p:cNvPr id="11" name="Text Box 10" descr="Node-link Graph">
            <a:extLst>
              <a:ext uri="{FF2B5EF4-FFF2-40B4-BE49-F238E27FC236}">
                <a16:creationId xmlns:a16="http://schemas.microsoft.com/office/drawing/2014/main" id="{8DF2F1BA-9893-798B-6D58-A4EBC2443301}"/>
              </a:ext>
            </a:extLst>
          </p:cNvPr>
          <p:cNvSpPr txBox="1">
            <a:spLocks/>
          </p:cNvSpPr>
          <p:nvPr/>
        </p:nvSpPr>
        <p:spPr bwMode="auto">
          <a:xfrm>
            <a:off x="312209" y="1763963"/>
            <a:ext cx="8679391" cy="901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We followed most of their practice in our evalution.</a:t>
            </a:r>
          </a:p>
        </p:txBody>
      </p:sp>
      <p:sp>
        <p:nvSpPr>
          <p:cNvPr id="14" name="Text Box 10" descr="Node-link Graph">
            <a:extLst>
              <a:ext uri="{FF2B5EF4-FFF2-40B4-BE49-F238E27FC236}">
                <a16:creationId xmlns:a16="http://schemas.microsoft.com/office/drawing/2014/main" id="{1C2E8D5D-7223-4787-AE70-AF9D55B2444B}"/>
              </a:ext>
            </a:extLst>
          </p:cNvPr>
          <p:cNvSpPr txBox="1">
            <a:spLocks/>
          </p:cNvSpPr>
          <p:nvPr/>
        </p:nvSpPr>
        <p:spPr bwMode="auto">
          <a:xfrm>
            <a:off x="312209" y="2527889"/>
            <a:ext cx="8679391" cy="901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Measures</a:t>
            </a:r>
          </a:p>
        </p:txBody>
      </p:sp>
      <p:sp>
        <p:nvSpPr>
          <p:cNvPr id="15" name="矩形 14">
            <a:extLst>
              <a:ext uri="{FF2B5EF4-FFF2-40B4-BE49-F238E27FC236}">
                <a16:creationId xmlns:a16="http://schemas.microsoft.com/office/drawing/2014/main" id="{E7D6C109-AD73-BC5F-57BB-20C4C00AE654}"/>
              </a:ext>
            </a:extLst>
          </p:cNvPr>
          <p:cNvSpPr/>
          <p:nvPr/>
        </p:nvSpPr>
        <p:spPr>
          <a:xfrm>
            <a:off x="678180" y="3429000"/>
            <a:ext cx="7065645" cy="1754326"/>
          </a:xfrm>
          <a:prstGeom prst="rect">
            <a:avLst/>
          </a:prstGeom>
        </p:spPr>
        <p:txBody>
          <a:bodyPr wrap="square">
            <a:spAutoFit/>
          </a:bodyPr>
          <a:lstStyle/>
          <a:p>
            <a:pPr marL="285750" indent="-285750" algn="l">
              <a:buFont typeface="Arial" panose="020B0604020202020204" pitchFamily="34" charset="0"/>
              <a:buChar char="•"/>
            </a:pPr>
            <a:r>
              <a:rPr lang="en-US" altLang="zh-CN" sz="1800">
                <a:solidFill>
                  <a:srgbClr val="C00000"/>
                </a:solidFill>
                <a:latin typeface="Arial" panose="020B0604020202090204" pitchFamily="34" charset="0"/>
                <a:cs typeface="Arial" panose="020B0604020202090204" pitchFamily="34" charset="0"/>
              </a:rPr>
              <a:t>Average aspect ratio</a:t>
            </a:r>
            <a:endParaRPr lang="en-US" altLang="zh-CN" dirty="0">
              <a:latin typeface="Arial" panose="020B0604020202090204" pitchFamily="34" charset="0"/>
              <a:cs typeface="Arial" panose="020B0604020202090204" pitchFamily="34" charset="0"/>
            </a:endParaRPr>
          </a:p>
          <a:p>
            <a:pPr algn="l"/>
            <a:br>
              <a:rPr lang="en-US" altLang="zh-CN">
                <a:latin typeface="Arial" panose="020B0604020202090204" pitchFamily="34" charset="0"/>
                <a:cs typeface="Arial" panose="020B0604020202090204" pitchFamily="34" charset="0"/>
              </a:rPr>
            </a:br>
            <a:br>
              <a:rPr lang="en-US" altLang="zh-CN">
                <a:latin typeface="Arial" panose="020B0604020202090204" pitchFamily="34" charset="0"/>
                <a:cs typeface="Arial" panose="020B0604020202090204" pitchFamily="34" charset="0"/>
              </a:rPr>
            </a:br>
            <a:endParaRPr lang="en-US" altLang="zh-CN">
              <a:latin typeface="Arial" panose="020B0604020202090204" pitchFamily="34" charset="0"/>
              <a:cs typeface="Arial" panose="020B0604020202090204" pitchFamily="34" charset="0"/>
            </a:endParaRPr>
          </a:p>
          <a:p>
            <a:pPr algn="l"/>
            <a:endParaRPr lang="en-US" altLang="zh-CN">
              <a:latin typeface="Arial" panose="020B0604020202090204" pitchFamily="34" charset="0"/>
              <a:cs typeface="Arial" panose="020B0604020202090204" pitchFamily="34" charset="0"/>
            </a:endParaRPr>
          </a:p>
          <a:p>
            <a:pPr algn="l"/>
            <a:endParaRPr lang="en-US" altLang="zh-CN" dirty="0">
              <a:latin typeface="Arial" panose="020B0604020202090204" pitchFamily="34" charset="0"/>
              <a:cs typeface="Arial" panose="020B0604020202090204" pitchFamily="34" charset="0"/>
            </a:endParaRPr>
          </a:p>
        </p:txBody>
      </p:sp>
      <p:sp>
        <p:nvSpPr>
          <p:cNvPr id="16" name="文本框 15">
            <a:extLst>
              <a:ext uri="{FF2B5EF4-FFF2-40B4-BE49-F238E27FC236}">
                <a16:creationId xmlns:a16="http://schemas.microsoft.com/office/drawing/2014/main" id="{F7C3319D-B6FD-76D8-D1E8-2C7D2DD1D2E7}"/>
              </a:ext>
            </a:extLst>
          </p:cNvPr>
          <p:cNvSpPr txBox="1"/>
          <p:nvPr/>
        </p:nvSpPr>
        <p:spPr>
          <a:xfrm>
            <a:off x="678180" y="4535804"/>
            <a:ext cx="737997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srgbClr val="C00000"/>
                </a:solidFill>
                <a:effectLst/>
                <a:uLnTx/>
                <a:uFillTx/>
                <a:latin typeface="Arial" panose="020B0604020202090204" pitchFamily="34" charset="0"/>
                <a:ea typeface="等线" panose="02010600030101010101" pitchFamily="2" charset="-122"/>
                <a:cs typeface="Arial" panose="020B0604020202090204" pitchFamily="34" charset="0"/>
              </a:rPr>
              <a:t>Short-term stability: </a:t>
            </a:r>
            <a:r>
              <a:rPr kumimoji="0" lang="en-US" altLang="zh-CN" sz="1800" b="0" i="0" u="none" strike="noStrike" kern="1200" cap="none" spc="0" normalizeH="0" baseline="0" noProof="0">
                <a:ln>
                  <a:noFill/>
                </a:ln>
                <a:solidFill>
                  <a:prstClr val="black"/>
                </a:solidFill>
                <a:effectLst/>
                <a:uLnTx/>
                <a:uFillTx/>
                <a:latin typeface="Arial" panose="020B0604020202090204" pitchFamily="34" charset="0"/>
                <a:ea typeface="等线" panose="02010600030101010101" pitchFamily="2" charset="-122"/>
                <a:cs typeface="Arial" panose="020B0604020202090204" pitchFamily="34" charset="0"/>
              </a:rPr>
              <a:t>corn-travel</a:t>
            </a:r>
            <a:r>
              <a:rPr kumimoji="0" lang="en-US" altLang="zh-CN" sz="1800" b="0" i="0" u="none" strike="noStrike" kern="1200" cap="none" spc="0" normalizeH="0" noProof="0">
                <a:ln>
                  <a:noFill/>
                </a:ln>
                <a:solidFill>
                  <a:prstClr val="black"/>
                </a:solidFill>
                <a:effectLst/>
                <a:uLnTx/>
                <a:uFillTx/>
                <a:latin typeface="Arial" panose="020B0604020202090204" pitchFamily="34" charset="0"/>
                <a:ea typeface="等线" panose="02010600030101010101" pitchFamily="2" charset="-122"/>
                <a:cs typeface="Arial" panose="020B0604020202090204" pitchFamily="34" charset="0"/>
              </a:rPr>
              <a:t> distance (stability between frames)</a:t>
            </a:r>
            <a:endPar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等线" panose="02010600030101010101" pitchFamily="2" charset="-122"/>
              <a:cs typeface="Arial" panose="020B0604020202090204" pitchFamily="34" charset="0"/>
            </a:endParaRPr>
          </a:p>
        </p:txBody>
      </p:sp>
      <p:pic>
        <p:nvPicPr>
          <p:cNvPr id="3" name="图片 2">
            <a:extLst>
              <a:ext uri="{FF2B5EF4-FFF2-40B4-BE49-F238E27FC236}">
                <a16:creationId xmlns:a16="http://schemas.microsoft.com/office/drawing/2014/main" id="{26A1CB94-D297-CB89-D712-234C6B3B94AE}"/>
              </a:ext>
            </a:extLst>
          </p:cNvPr>
          <p:cNvPicPr>
            <a:picLocks noChangeAspect="1"/>
          </p:cNvPicPr>
          <p:nvPr/>
        </p:nvPicPr>
        <p:blipFill>
          <a:blip r:embed="rId3"/>
          <a:stretch>
            <a:fillRect/>
          </a:stretch>
        </p:blipFill>
        <p:spPr>
          <a:xfrm>
            <a:off x="1430655" y="3741182"/>
            <a:ext cx="2674792" cy="663632"/>
          </a:xfrm>
          <a:prstGeom prst="rect">
            <a:avLst/>
          </a:prstGeom>
        </p:spPr>
      </p:pic>
      <p:sp>
        <p:nvSpPr>
          <p:cNvPr id="17" name="文本框 16">
            <a:extLst>
              <a:ext uri="{FF2B5EF4-FFF2-40B4-BE49-F238E27FC236}">
                <a16:creationId xmlns:a16="http://schemas.microsoft.com/office/drawing/2014/main" id="{C9432C0B-DD71-A2DC-39DA-EEABDDD1A47E}"/>
              </a:ext>
            </a:extLst>
          </p:cNvPr>
          <p:cNvSpPr txBox="1"/>
          <p:nvPr/>
        </p:nvSpPr>
        <p:spPr>
          <a:xfrm>
            <a:off x="678179" y="5511283"/>
            <a:ext cx="811339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srgbClr val="C00000"/>
                </a:solidFill>
                <a:effectLst/>
                <a:uLnTx/>
                <a:uFillTx/>
                <a:latin typeface="Arial" panose="020B0604020202090204" pitchFamily="34" charset="0"/>
                <a:ea typeface="等线" panose="02010600030101010101" pitchFamily="2" charset="-122"/>
                <a:cs typeface="Arial" panose="020B0604020202090204" pitchFamily="34" charset="0"/>
              </a:rPr>
              <a:t>Long-term stability: </a:t>
            </a:r>
            <a:r>
              <a:rPr lang="en-US" altLang="zh-CN">
                <a:solidFill>
                  <a:prstClr val="black"/>
                </a:solidFill>
                <a:latin typeface="Arial" panose="020B0604020202090204" pitchFamily="34" charset="0"/>
                <a:ea typeface="等线" panose="02010600030101010101" pitchFamily="2" charset="-122"/>
                <a:cs typeface="Arial" panose="020B0604020202090204" pitchFamily="34" charset="0"/>
              </a:rPr>
              <a:t>nomalized location drift (stability across frames)</a:t>
            </a:r>
            <a:endPar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等线" panose="02010600030101010101" pitchFamily="2" charset="-122"/>
              <a:cs typeface="Arial" panose="020B0604020202090204" pitchFamily="34" charset="0"/>
            </a:endParaRPr>
          </a:p>
        </p:txBody>
      </p:sp>
      <p:pic>
        <p:nvPicPr>
          <p:cNvPr id="6" name="图片 5">
            <a:extLst>
              <a:ext uri="{FF2B5EF4-FFF2-40B4-BE49-F238E27FC236}">
                <a16:creationId xmlns:a16="http://schemas.microsoft.com/office/drawing/2014/main" id="{4643E305-F18C-0891-5DA0-F828F9842955}"/>
              </a:ext>
            </a:extLst>
          </p:cNvPr>
          <p:cNvPicPr>
            <a:picLocks noChangeAspect="1"/>
          </p:cNvPicPr>
          <p:nvPr/>
        </p:nvPicPr>
        <p:blipFill>
          <a:blip r:embed="rId4"/>
          <a:stretch>
            <a:fillRect/>
          </a:stretch>
        </p:blipFill>
        <p:spPr>
          <a:xfrm>
            <a:off x="1316115" y="4847986"/>
            <a:ext cx="5458065" cy="670679"/>
          </a:xfrm>
          <a:prstGeom prst="rect">
            <a:avLst/>
          </a:prstGeom>
        </p:spPr>
      </p:pic>
      <p:pic>
        <p:nvPicPr>
          <p:cNvPr id="8" name="图片 7">
            <a:extLst>
              <a:ext uri="{FF2B5EF4-FFF2-40B4-BE49-F238E27FC236}">
                <a16:creationId xmlns:a16="http://schemas.microsoft.com/office/drawing/2014/main" id="{7667ABB7-FCE4-7DF9-CAC3-9D1540DC05D0}"/>
              </a:ext>
            </a:extLst>
          </p:cNvPr>
          <p:cNvPicPr>
            <a:picLocks noChangeAspect="1"/>
          </p:cNvPicPr>
          <p:nvPr/>
        </p:nvPicPr>
        <p:blipFill>
          <a:blip r:embed="rId5"/>
          <a:stretch>
            <a:fillRect/>
          </a:stretch>
        </p:blipFill>
        <p:spPr>
          <a:xfrm>
            <a:off x="1430655" y="5916459"/>
            <a:ext cx="4407118" cy="526223"/>
          </a:xfrm>
          <a:prstGeom prst="rect">
            <a:avLst/>
          </a:prstGeom>
        </p:spPr>
      </p:pic>
      <p:sp>
        <p:nvSpPr>
          <p:cNvPr id="20" name="文本框 19">
            <a:extLst>
              <a:ext uri="{FF2B5EF4-FFF2-40B4-BE49-F238E27FC236}">
                <a16:creationId xmlns:a16="http://schemas.microsoft.com/office/drawing/2014/main" id="{701F8DCD-9124-19B4-0D9B-B060CF4B9BC9}"/>
              </a:ext>
            </a:extLst>
          </p:cNvPr>
          <p:cNvSpPr txBox="1"/>
          <p:nvPr/>
        </p:nvSpPr>
        <p:spPr>
          <a:xfrm>
            <a:off x="4278630" y="3943638"/>
            <a:ext cx="6096000"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a:ln>
                  <a:noFill/>
                </a:ln>
                <a:effectLst/>
                <a:uLnTx/>
                <a:uFillTx/>
                <a:latin typeface="Arial" panose="020B0604020202090204" pitchFamily="34" charset="0"/>
                <a:ea typeface="等线" panose="02010600030101010101" pitchFamily="2" charset="-122"/>
                <a:cs typeface="Arial" panose="020B0604020202090204" pitchFamily="34" charset="0"/>
              </a:rPr>
              <a:t>∈</a:t>
            </a:r>
            <a:r>
              <a:rPr kumimoji="0" lang="en-US" altLang="zh-CN" sz="1800" b="0" i="0" u="none" strike="noStrike" kern="1200" cap="none" spc="0" normalizeH="0" baseline="0" noProof="0">
                <a:ln>
                  <a:noFill/>
                </a:ln>
                <a:effectLst/>
                <a:uLnTx/>
                <a:uFillTx/>
                <a:latin typeface="Arial" panose="020B0604020202090204" pitchFamily="34" charset="0"/>
                <a:ea typeface="等线" panose="02010600030101010101" pitchFamily="2" charset="-122"/>
                <a:cs typeface="Arial" panose="020B0604020202090204" pitchFamily="34" charset="0"/>
              </a:rPr>
              <a:t>(0,1) The higher, the better.</a:t>
            </a:r>
            <a:endParaRPr kumimoji="0" lang="en-US" altLang="zh-CN" sz="1800" b="0" i="0" u="none" strike="noStrike" kern="1200" cap="none" spc="0" normalizeH="0" baseline="0" noProof="0" dirty="0">
              <a:ln>
                <a:noFill/>
              </a:ln>
              <a:effectLst/>
              <a:uLnTx/>
              <a:uFillTx/>
              <a:latin typeface="Arial" panose="020B0604020202090204" pitchFamily="34" charset="0"/>
              <a:ea typeface="等线" panose="02010600030101010101" pitchFamily="2" charset="-122"/>
              <a:cs typeface="Arial" panose="020B0604020202090204" pitchFamily="34" charset="0"/>
            </a:endParaRPr>
          </a:p>
        </p:txBody>
      </p:sp>
      <p:sp>
        <p:nvSpPr>
          <p:cNvPr id="23" name="文本框 22">
            <a:extLst>
              <a:ext uri="{FF2B5EF4-FFF2-40B4-BE49-F238E27FC236}">
                <a16:creationId xmlns:a16="http://schemas.microsoft.com/office/drawing/2014/main" id="{1BBE3FF6-F402-DA40-949E-23A95DA04965}"/>
              </a:ext>
            </a:extLst>
          </p:cNvPr>
          <p:cNvSpPr txBox="1"/>
          <p:nvPr/>
        </p:nvSpPr>
        <p:spPr>
          <a:xfrm>
            <a:off x="7088505" y="5060291"/>
            <a:ext cx="6096000"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a:ln>
                  <a:noFill/>
                </a:ln>
                <a:effectLst/>
                <a:uLnTx/>
                <a:uFillTx/>
                <a:latin typeface="Arial" panose="020B0604020202090204" pitchFamily="34" charset="0"/>
                <a:ea typeface="等线" panose="02010600030101010101" pitchFamily="2" charset="-122"/>
                <a:cs typeface="Arial" panose="020B0604020202090204" pitchFamily="34" charset="0"/>
              </a:rPr>
              <a:t>∈</a:t>
            </a:r>
            <a:r>
              <a:rPr kumimoji="0" lang="en-US" altLang="zh-CN" sz="1800" b="0" i="0" u="none" strike="noStrike" kern="1200" cap="none" spc="0" normalizeH="0" baseline="0" noProof="0">
                <a:ln>
                  <a:noFill/>
                </a:ln>
                <a:effectLst/>
                <a:uLnTx/>
                <a:uFillTx/>
                <a:latin typeface="Arial" panose="020B0604020202090204" pitchFamily="34" charset="0"/>
                <a:ea typeface="等线" panose="02010600030101010101" pitchFamily="2" charset="-122"/>
                <a:cs typeface="Arial" panose="020B0604020202090204" pitchFamily="34" charset="0"/>
              </a:rPr>
              <a:t>(0,1) The lower, the better.</a:t>
            </a:r>
            <a:endParaRPr kumimoji="0" lang="en-US" altLang="zh-CN" sz="1800" b="0" i="0" u="none" strike="noStrike" kern="1200" cap="none" spc="0" normalizeH="0" baseline="0" noProof="0" dirty="0">
              <a:ln>
                <a:noFill/>
              </a:ln>
              <a:effectLst/>
              <a:uLnTx/>
              <a:uFillTx/>
              <a:latin typeface="Arial" panose="020B0604020202090204" pitchFamily="34" charset="0"/>
              <a:ea typeface="等线" panose="02010600030101010101" pitchFamily="2" charset="-122"/>
              <a:cs typeface="Arial" panose="020B0604020202090204" pitchFamily="34" charset="0"/>
            </a:endParaRPr>
          </a:p>
        </p:txBody>
      </p:sp>
      <p:sp>
        <p:nvSpPr>
          <p:cNvPr id="24" name="文本框 23">
            <a:extLst>
              <a:ext uri="{FF2B5EF4-FFF2-40B4-BE49-F238E27FC236}">
                <a16:creationId xmlns:a16="http://schemas.microsoft.com/office/drawing/2014/main" id="{553BEA01-8D42-ECF9-3E56-AFFF40CE4F0B}"/>
              </a:ext>
            </a:extLst>
          </p:cNvPr>
          <p:cNvSpPr txBox="1"/>
          <p:nvPr/>
        </p:nvSpPr>
        <p:spPr>
          <a:xfrm>
            <a:off x="6096000" y="6028081"/>
            <a:ext cx="6096000"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a:ln>
                  <a:noFill/>
                </a:ln>
                <a:effectLst/>
                <a:uLnTx/>
                <a:uFillTx/>
                <a:latin typeface="Arial" panose="020B0604020202090204" pitchFamily="34" charset="0"/>
                <a:ea typeface="等线" panose="02010600030101010101" pitchFamily="2" charset="-122"/>
                <a:cs typeface="Arial" panose="020B0604020202090204" pitchFamily="34" charset="0"/>
              </a:rPr>
              <a:t>∈</a:t>
            </a:r>
            <a:r>
              <a:rPr kumimoji="0" lang="en-US" altLang="zh-CN" sz="1800" b="0" i="0" u="none" strike="noStrike" kern="1200" cap="none" spc="0" normalizeH="0" baseline="0" noProof="0">
                <a:ln>
                  <a:noFill/>
                </a:ln>
                <a:effectLst/>
                <a:uLnTx/>
                <a:uFillTx/>
                <a:latin typeface="Arial" panose="020B0604020202090204" pitchFamily="34" charset="0"/>
                <a:ea typeface="等线" panose="02010600030101010101" pitchFamily="2" charset="-122"/>
                <a:cs typeface="Arial" panose="020B0604020202090204" pitchFamily="34" charset="0"/>
              </a:rPr>
              <a:t>(0,1) The lower, the better.</a:t>
            </a:r>
            <a:endParaRPr kumimoji="0" lang="en-US" altLang="zh-CN" sz="1800" b="0" i="0" u="none" strike="noStrike" kern="1200" cap="none" spc="0" normalizeH="0" baseline="0" noProof="0" dirty="0">
              <a:ln>
                <a:noFill/>
              </a:ln>
              <a:effectLst/>
              <a:uLnTx/>
              <a:uFillTx/>
              <a:latin typeface="Arial" panose="020B0604020202090204" pitchFamily="34" charset="0"/>
              <a:ea typeface="等线" panose="02010600030101010101" pitchFamily="2" charset="-122"/>
              <a:cs typeface="Arial" panose="020B0604020202090204" pitchFamily="34" charset="0"/>
            </a:endParaRPr>
          </a:p>
        </p:txBody>
      </p:sp>
    </p:spTree>
    <p:extLst>
      <p:ext uri="{BB962C8B-B14F-4D97-AF65-F5344CB8AC3E}">
        <p14:creationId xmlns:p14="http://schemas.microsoft.com/office/powerpoint/2010/main" val="31532133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250"/>
                                        <p:tgtEl>
                                          <p:spTgt spid="20"/>
                                        </p:tgtEl>
                                      </p:cBhvr>
                                    </p:animEffect>
                                    <p:anim calcmode="lin" valueType="num">
                                      <p:cBhvr>
                                        <p:cTn id="19" dur="250" fill="hold"/>
                                        <p:tgtEl>
                                          <p:spTgt spid="20"/>
                                        </p:tgtEl>
                                        <p:attrNameLst>
                                          <p:attrName>ppt_x</p:attrName>
                                        </p:attrNameLst>
                                      </p:cBhvr>
                                      <p:tavLst>
                                        <p:tav tm="0">
                                          <p:val>
                                            <p:strVal val="#ppt_x"/>
                                          </p:val>
                                        </p:tav>
                                        <p:tav tm="100000">
                                          <p:val>
                                            <p:strVal val="#ppt_x"/>
                                          </p:val>
                                        </p:tav>
                                      </p:tavLst>
                                    </p:anim>
                                    <p:anim calcmode="lin" valueType="num">
                                      <p:cBhvr>
                                        <p:cTn id="20" dur="2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50"/>
                                        <p:tgtEl>
                                          <p:spTgt spid="16"/>
                                        </p:tgtEl>
                                      </p:cBhvr>
                                    </p:animEffect>
                                    <p:anim calcmode="lin" valueType="num">
                                      <p:cBhvr>
                                        <p:cTn id="26" dur="250" fill="hold"/>
                                        <p:tgtEl>
                                          <p:spTgt spid="16"/>
                                        </p:tgtEl>
                                        <p:attrNameLst>
                                          <p:attrName>ppt_x</p:attrName>
                                        </p:attrNameLst>
                                      </p:cBhvr>
                                      <p:tavLst>
                                        <p:tav tm="0">
                                          <p:val>
                                            <p:strVal val="#ppt_x"/>
                                          </p:val>
                                        </p:tav>
                                        <p:tav tm="100000">
                                          <p:val>
                                            <p:strVal val="#ppt_x"/>
                                          </p:val>
                                        </p:tav>
                                      </p:tavLst>
                                    </p:anim>
                                    <p:anim calcmode="lin" valueType="num">
                                      <p:cBhvr>
                                        <p:cTn id="27" dur="25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5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anim calcmode="lin" valueType="num">
                                      <p:cBhvr>
                                        <p:cTn id="32" dur="250" fill="hold"/>
                                        <p:tgtEl>
                                          <p:spTgt spid="6"/>
                                        </p:tgtEl>
                                        <p:attrNameLst>
                                          <p:attrName>ppt_x</p:attrName>
                                        </p:attrNameLst>
                                      </p:cBhvr>
                                      <p:tavLst>
                                        <p:tav tm="0">
                                          <p:val>
                                            <p:strVal val="#ppt_x"/>
                                          </p:val>
                                        </p:tav>
                                        <p:tav tm="100000">
                                          <p:val>
                                            <p:strVal val="#ppt_x"/>
                                          </p:val>
                                        </p:tav>
                                      </p:tavLst>
                                    </p:anim>
                                    <p:anim calcmode="lin" valueType="num">
                                      <p:cBhvr>
                                        <p:cTn id="33" dur="25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250"/>
                                        <p:tgtEl>
                                          <p:spTgt spid="23"/>
                                        </p:tgtEl>
                                      </p:cBhvr>
                                    </p:animEffect>
                                    <p:anim calcmode="lin" valueType="num">
                                      <p:cBhvr>
                                        <p:cTn id="37" dur="250" fill="hold"/>
                                        <p:tgtEl>
                                          <p:spTgt spid="23"/>
                                        </p:tgtEl>
                                        <p:attrNameLst>
                                          <p:attrName>ppt_x</p:attrName>
                                        </p:attrNameLst>
                                      </p:cBhvr>
                                      <p:tavLst>
                                        <p:tav tm="0">
                                          <p:val>
                                            <p:strVal val="#ppt_x"/>
                                          </p:val>
                                        </p:tav>
                                        <p:tav tm="100000">
                                          <p:val>
                                            <p:strVal val="#ppt_x"/>
                                          </p:val>
                                        </p:tav>
                                      </p:tavLst>
                                    </p:anim>
                                    <p:anim calcmode="lin" valueType="num">
                                      <p:cBhvr>
                                        <p:cTn id="38" dur="2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250"/>
                                        <p:tgtEl>
                                          <p:spTgt spid="17"/>
                                        </p:tgtEl>
                                      </p:cBhvr>
                                    </p:animEffect>
                                    <p:anim calcmode="lin" valueType="num">
                                      <p:cBhvr>
                                        <p:cTn id="44" dur="250" fill="hold"/>
                                        <p:tgtEl>
                                          <p:spTgt spid="17"/>
                                        </p:tgtEl>
                                        <p:attrNameLst>
                                          <p:attrName>ppt_x</p:attrName>
                                        </p:attrNameLst>
                                      </p:cBhvr>
                                      <p:tavLst>
                                        <p:tav tm="0">
                                          <p:val>
                                            <p:strVal val="#ppt_x"/>
                                          </p:val>
                                        </p:tav>
                                        <p:tav tm="100000">
                                          <p:val>
                                            <p:strVal val="#ppt_x"/>
                                          </p:val>
                                        </p:tav>
                                      </p:tavLst>
                                    </p:anim>
                                    <p:anim calcmode="lin" valueType="num">
                                      <p:cBhvr>
                                        <p:cTn id="45" dur="250" fill="hold"/>
                                        <p:tgtEl>
                                          <p:spTgt spid="17"/>
                                        </p:tgtEl>
                                        <p:attrNameLst>
                                          <p:attrName>ppt_y</p:attrName>
                                        </p:attrNameLst>
                                      </p:cBhvr>
                                      <p:tavLst>
                                        <p:tav tm="0">
                                          <p:val>
                                            <p:strVal val="#ppt_y+.1"/>
                                          </p:val>
                                        </p:tav>
                                        <p:tav tm="100000">
                                          <p:val>
                                            <p:strVal val="#ppt_y"/>
                                          </p:val>
                                        </p:tav>
                                      </p:tavLst>
                                    </p:anim>
                                  </p:childTnLst>
                                </p:cTn>
                              </p:par>
                            </p:childTnLst>
                          </p:cTn>
                        </p:par>
                        <p:par>
                          <p:cTn id="46" fill="hold">
                            <p:stCondLst>
                              <p:cond delay="250"/>
                            </p:stCondLst>
                            <p:childTnLst>
                              <p:par>
                                <p:cTn id="47" presetID="42"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250"/>
                                        <p:tgtEl>
                                          <p:spTgt spid="8"/>
                                        </p:tgtEl>
                                      </p:cBhvr>
                                    </p:animEffect>
                                    <p:anim calcmode="lin" valueType="num">
                                      <p:cBhvr>
                                        <p:cTn id="50" dur="250" fill="hold"/>
                                        <p:tgtEl>
                                          <p:spTgt spid="8"/>
                                        </p:tgtEl>
                                        <p:attrNameLst>
                                          <p:attrName>ppt_x</p:attrName>
                                        </p:attrNameLst>
                                      </p:cBhvr>
                                      <p:tavLst>
                                        <p:tav tm="0">
                                          <p:val>
                                            <p:strVal val="#ppt_x"/>
                                          </p:val>
                                        </p:tav>
                                        <p:tav tm="100000">
                                          <p:val>
                                            <p:strVal val="#ppt_x"/>
                                          </p:val>
                                        </p:tav>
                                      </p:tavLst>
                                    </p:anim>
                                    <p:anim calcmode="lin" valueType="num">
                                      <p:cBhvr>
                                        <p:cTn id="51" dur="25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250"/>
                                        <p:tgtEl>
                                          <p:spTgt spid="24"/>
                                        </p:tgtEl>
                                      </p:cBhvr>
                                    </p:animEffect>
                                    <p:anim calcmode="lin" valueType="num">
                                      <p:cBhvr>
                                        <p:cTn id="55" dur="250" fill="hold"/>
                                        <p:tgtEl>
                                          <p:spTgt spid="24"/>
                                        </p:tgtEl>
                                        <p:attrNameLst>
                                          <p:attrName>ppt_x</p:attrName>
                                        </p:attrNameLst>
                                      </p:cBhvr>
                                      <p:tavLst>
                                        <p:tav tm="0">
                                          <p:val>
                                            <p:strVal val="#ppt_x"/>
                                          </p:val>
                                        </p:tav>
                                        <p:tav tm="100000">
                                          <p:val>
                                            <p:strVal val="#ppt_x"/>
                                          </p:val>
                                        </p:tav>
                                      </p:tavLst>
                                    </p:anim>
                                    <p:anim calcmode="lin" valueType="num">
                                      <p:cBhvr>
                                        <p:cTn id="56" dur="2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descr="Introduction…">
            <a:extLst>
              <a:ext uri="{FF2B5EF4-FFF2-40B4-BE49-F238E27FC236}">
                <a16:creationId xmlns:a16="http://schemas.microsoft.com/office/drawing/2014/main" id="{70DF75EA-1939-4C46-87D4-2A514A85F5B9}"/>
              </a:ext>
            </a:extLst>
          </p:cNvPr>
          <p:cNvSpPr>
            <a:spLocks noGrp="1"/>
          </p:cNvSpPr>
          <p:nvPr>
            <p:ph type="body" idx="4294967295"/>
          </p:nvPr>
        </p:nvSpPr>
        <p:spPr bwMode="auto">
          <a:xfrm>
            <a:off x="1415480" y="1448780"/>
            <a:ext cx="7995253" cy="4445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a:buClr>
                <a:srgbClr val="BE0204"/>
              </a:buClr>
              <a:buFontTx/>
              <a:buChar char="•"/>
            </a:pPr>
            <a:r>
              <a:rPr lang="zh-CN" altLang="zh-CN" dirty="0">
                <a:solidFill>
                  <a:srgbClr val="260808"/>
                </a:solidFill>
                <a:latin typeface="Arial" panose="020B0604020202020204" pitchFamily="34" charset="0"/>
                <a:cs typeface="Arial" panose="020B0604020202020204" pitchFamily="34" charset="0"/>
              </a:rPr>
              <a:t>Introduction</a:t>
            </a:r>
          </a:p>
          <a:p>
            <a:pPr>
              <a:buClr>
                <a:srgbClr val="BE0204"/>
              </a:buClr>
              <a:buFontTx/>
              <a:buChar char="•"/>
            </a:pPr>
            <a:r>
              <a:rPr lang="zh-CN" altLang="zh-CN" dirty="0">
                <a:latin typeface="Arial" panose="020B0604020202020204" pitchFamily="34" charset="0"/>
                <a:cs typeface="Arial" panose="020B0604020202020204" pitchFamily="34" charset="0"/>
              </a:rPr>
              <a:t>Approach</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Hierarchical Size-based Pairing</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Interactive Treemap Generation</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Customizing Global Layout Tree</a:t>
            </a:r>
            <a:endParaRPr lang="zh-CN" altLang="zh-CN" sz="1500">
              <a:latin typeface="Arial" panose="020B0604020202020204" pitchFamily="34" charset="0"/>
              <a:cs typeface="Arial" panose="020B0604020202020204" pitchFamily="34" charset="0"/>
            </a:endParaRPr>
          </a:p>
          <a:p>
            <a:pPr>
              <a:buClr>
                <a:srgbClr val="BE0204"/>
              </a:buClr>
              <a:buFontTx/>
              <a:buChar char="•"/>
            </a:pPr>
            <a:r>
              <a:rPr lang="zh-CN" altLang="zh-CN" b="1">
                <a:latin typeface="Arial" panose="020B0604020202020204" pitchFamily="34" charset="0"/>
                <a:cs typeface="Arial" panose="020B0604020202020204" pitchFamily="34" charset="0"/>
              </a:rPr>
              <a:t>Results </a:t>
            </a:r>
            <a:r>
              <a:rPr lang="zh-CN" altLang="zh-CN" b="1" dirty="0">
                <a:latin typeface="Arial" panose="020B0604020202020204" pitchFamily="34" charset="0"/>
                <a:cs typeface="Arial" panose="020B0604020202020204" pitchFamily="34" charset="0"/>
              </a:rPr>
              <a:t>and Evaluation</a:t>
            </a:r>
            <a:endParaRPr lang="en-US" altLang="zh-CN" b="1" dirty="0">
              <a:latin typeface="Arial" panose="020B0604020202020204" pitchFamily="34" charset="0"/>
              <a:cs typeface="Arial" panose="020B0604020202020204" pitchFamily="34" charset="0"/>
            </a:endParaRP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Dataset Classifications &amp; Measures</a:t>
            </a:r>
          </a:p>
          <a:p>
            <a:pPr marL="572800" lvl="1" indent="-293676">
              <a:spcBef>
                <a:spcPct val="0"/>
              </a:spcBef>
              <a:buClr>
                <a:srgbClr val="FA8716"/>
              </a:buClr>
              <a:buFont typeface="Times" panose="02020603050405020304" pitchFamily="18" charset="0"/>
              <a:buChar char="•"/>
            </a:pPr>
            <a:r>
              <a:rPr lang="en-US" altLang="zh-CN" sz="1500" b="1">
                <a:latin typeface="Arial" panose="020B0604020202020204" pitchFamily="34" charset="0"/>
                <a:cs typeface="Arial" panose="020B0604020202020204" pitchFamily="34" charset="0"/>
              </a:rPr>
              <a:t>Comparison with Previous Methods</a:t>
            </a:r>
          </a:p>
          <a:p>
            <a:pPr>
              <a:buClr>
                <a:srgbClr val="BE0204"/>
              </a:buClr>
              <a:buFontTx/>
              <a:buChar char="•"/>
            </a:pPr>
            <a:r>
              <a:rPr lang="zh-CN" altLang="zh-CN">
                <a:latin typeface="Arial" panose="020B0604020202020204" pitchFamily="34" charset="0"/>
                <a:cs typeface="Arial" panose="020B0604020202020204" pitchFamily="34" charset="0"/>
              </a:rPr>
              <a:t>Conclusion</a:t>
            </a:r>
            <a:endParaRPr lang="zh-CN" altLang="zh-CN" dirty="0">
              <a:latin typeface="Arial" panose="020B0604020202020204" pitchFamily="34" charset="0"/>
              <a:cs typeface="Arial" panose="020B0604020202020204" pitchFamily="34" charset="0"/>
            </a:endParaRPr>
          </a:p>
        </p:txBody>
      </p:sp>
      <p:sp>
        <p:nvSpPr>
          <p:cNvPr id="9218" name="Rectangle 2" descr="Agenda">
            <a:extLst>
              <a:ext uri="{FF2B5EF4-FFF2-40B4-BE49-F238E27FC236}">
                <a16:creationId xmlns:a16="http://schemas.microsoft.com/office/drawing/2014/main" id="{BAF6E00C-79E1-4B88-9F35-DD51130D3D71}"/>
              </a:ext>
            </a:extLst>
          </p:cNvPr>
          <p:cNvSpPr>
            <a:spLocks noGrp="1"/>
          </p:cNvSpPr>
          <p:nvPr>
            <p:ph type="title" idx="4294967295"/>
          </p:nvPr>
        </p:nvSpPr>
        <p:spPr bwMode="auto">
          <a:xfrm>
            <a:off x="575387" y="128634"/>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dirty="0">
                <a:solidFill>
                  <a:srgbClr val="C00000"/>
                </a:solidFill>
                <a:latin typeface="Arial" panose="020B0604020202020204" pitchFamily="34" charset="0"/>
                <a:cs typeface="Arial" panose="020B0604020202020204" pitchFamily="34" charset="0"/>
              </a:rPr>
              <a:t>Outline</a:t>
            </a:r>
            <a:endParaRPr lang="zh-CN" altLang="zh-CN" dirty="0">
              <a:solidFill>
                <a:srgbClr val="C00000"/>
              </a:solidFill>
              <a:latin typeface="Arial" panose="020B0604020202020204" pitchFamily="34" charset="0"/>
              <a:cs typeface="Arial" panose="020B0604020202020204" pitchFamily="34" charset="0"/>
            </a:endParaRPr>
          </a:p>
        </p:txBody>
      </p:sp>
      <p:sp>
        <p:nvSpPr>
          <p:cNvPr id="5" name="灯片编号占位符 4">
            <a:extLst>
              <a:ext uri="{FF2B5EF4-FFF2-40B4-BE49-F238E27FC236}">
                <a16:creationId xmlns:a16="http://schemas.microsoft.com/office/drawing/2014/main" id="{F70FF970-FBD5-437D-B046-6E307DC0D7F7}"/>
              </a:ext>
            </a:extLst>
          </p:cNvPr>
          <p:cNvSpPr>
            <a:spLocks noGrp="1"/>
          </p:cNvSpPr>
          <p:nvPr>
            <p:ph type="sldNum" sz="quarter" idx="10"/>
          </p:nvPr>
        </p:nvSpPr>
        <p:spPr/>
        <p:txBody>
          <a:bodyPr/>
          <a:lstStyle/>
          <a:p>
            <a:fld id="{E1EC0364-EED2-479F-9FC0-3C637C2ED495}" type="slidenum">
              <a:rPr lang="zh-CN" altLang="zh-CN" smtClean="0"/>
              <a:pPr/>
              <a:t>33</a:t>
            </a:fld>
            <a:endParaRPr lang="zh-CN" altLang="zh-CN"/>
          </a:p>
        </p:txBody>
      </p:sp>
    </p:spTree>
    <p:extLst>
      <p:ext uri="{BB962C8B-B14F-4D97-AF65-F5344CB8AC3E}">
        <p14:creationId xmlns:p14="http://schemas.microsoft.com/office/powerpoint/2010/main" val="238644476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Visual Quality &amp; Short-term stability</a:t>
            </a:r>
            <a:endParaRPr lang="en-US" altLang="zh-CN">
              <a:solidFill>
                <a:srgbClr val="FFC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34</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374080" y="1056318"/>
            <a:ext cx="8679391" cy="901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We first reproduced the results in [Vernier et al. 2020]. </a:t>
            </a:r>
          </a:p>
        </p:txBody>
      </p:sp>
      <p:pic>
        <p:nvPicPr>
          <p:cNvPr id="18" name="Google Shape;142;p21">
            <a:extLst>
              <a:ext uri="{FF2B5EF4-FFF2-40B4-BE49-F238E27FC236}">
                <a16:creationId xmlns:a16="http://schemas.microsoft.com/office/drawing/2014/main" id="{C722DC59-EC43-7365-7EB4-D0F0A7EBDC33}"/>
              </a:ext>
            </a:extLst>
          </p:cNvPr>
          <p:cNvPicPr preferRelativeResize="0"/>
          <p:nvPr/>
        </p:nvPicPr>
        <p:blipFill>
          <a:blip r:embed="rId3"/>
          <a:stretch>
            <a:fillRect/>
          </a:stretch>
        </p:blipFill>
        <p:spPr>
          <a:xfrm>
            <a:off x="486773" y="1922779"/>
            <a:ext cx="10589343" cy="2574419"/>
          </a:xfrm>
          <a:prstGeom prst="rect">
            <a:avLst/>
          </a:prstGeom>
          <a:noFill/>
          <a:ln>
            <a:noFill/>
          </a:ln>
        </p:spPr>
      </p:pic>
      <p:sp>
        <p:nvSpPr>
          <p:cNvPr id="19" name="Text Box 10" descr="Node-link Graph">
            <a:extLst>
              <a:ext uri="{FF2B5EF4-FFF2-40B4-BE49-F238E27FC236}">
                <a16:creationId xmlns:a16="http://schemas.microsoft.com/office/drawing/2014/main" id="{D52DBCB7-FCFB-5FA2-0C33-56EF00257E8F}"/>
              </a:ext>
            </a:extLst>
          </p:cNvPr>
          <p:cNvSpPr txBox="1">
            <a:spLocks/>
          </p:cNvSpPr>
          <p:nvPr/>
        </p:nvSpPr>
        <p:spPr bwMode="auto">
          <a:xfrm>
            <a:off x="374079" y="4526365"/>
            <a:ext cx="8679391" cy="511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We can observe from it:</a:t>
            </a:r>
          </a:p>
        </p:txBody>
      </p:sp>
      <p:sp>
        <p:nvSpPr>
          <p:cNvPr id="21" name="Text Box 10" descr="Node-link Graph">
            <a:extLst>
              <a:ext uri="{FF2B5EF4-FFF2-40B4-BE49-F238E27FC236}">
                <a16:creationId xmlns:a16="http://schemas.microsoft.com/office/drawing/2014/main" id="{C47B3457-A2BB-5FE9-07FA-1343002E0D02}"/>
              </a:ext>
            </a:extLst>
          </p:cNvPr>
          <p:cNvSpPr txBox="1">
            <a:spLocks/>
          </p:cNvSpPr>
          <p:nvPr/>
        </p:nvSpPr>
        <p:spPr bwMode="auto">
          <a:xfrm>
            <a:off x="914897" y="4929672"/>
            <a:ext cx="9993167" cy="511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The trade-off between visual quality and stability. (SP vs. SP-F  /  LM0 vs. LM4)</a:t>
            </a:r>
          </a:p>
        </p:txBody>
      </p:sp>
      <p:sp>
        <p:nvSpPr>
          <p:cNvPr id="22" name="Text Box 10" descr="Node-link Graph">
            <a:extLst>
              <a:ext uri="{FF2B5EF4-FFF2-40B4-BE49-F238E27FC236}">
                <a16:creationId xmlns:a16="http://schemas.microsoft.com/office/drawing/2014/main" id="{2C4EA7DF-E4A9-548B-B4AB-616576BD712E}"/>
              </a:ext>
            </a:extLst>
          </p:cNvPr>
          <p:cNvSpPr txBox="1">
            <a:spLocks/>
          </p:cNvSpPr>
          <p:nvPr/>
        </p:nvSpPr>
        <p:spPr bwMode="auto">
          <a:xfrm>
            <a:off x="914896" y="5387168"/>
            <a:ext cx="9993167" cy="511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SizePairs have in general better stability and visual quality.</a:t>
            </a:r>
          </a:p>
        </p:txBody>
      </p:sp>
    </p:spTree>
    <p:extLst>
      <p:ext uri="{BB962C8B-B14F-4D97-AF65-F5344CB8AC3E}">
        <p14:creationId xmlns:p14="http://schemas.microsoft.com/office/powerpoint/2010/main" val="18748808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anim calcmode="lin" valueType="num">
                                      <p:cBhvr>
                                        <p:cTn id="8" dur="250" fill="hold"/>
                                        <p:tgtEl>
                                          <p:spTgt spid="19"/>
                                        </p:tgtEl>
                                        <p:attrNameLst>
                                          <p:attrName>ppt_x</p:attrName>
                                        </p:attrNameLst>
                                      </p:cBhvr>
                                      <p:tavLst>
                                        <p:tav tm="0">
                                          <p:val>
                                            <p:strVal val="#ppt_x"/>
                                          </p:val>
                                        </p:tav>
                                        <p:tav tm="100000">
                                          <p:val>
                                            <p:strVal val="#ppt_x"/>
                                          </p:val>
                                        </p:tav>
                                      </p:tavLst>
                                    </p:anim>
                                    <p:anim calcmode="lin" valueType="num">
                                      <p:cBhvr>
                                        <p:cTn id="9" dur="25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anim calcmode="lin" valueType="num">
                                      <p:cBhvr>
                                        <p:cTn id="13" dur="250" fill="hold"/>
                                        <p:tgtEl>
                                          <p:spTgt spid="21"/>
                                        </p:tgtEl>
                                        <p:attrNameLst>
                                          <p:attrName>ppt_x</p:attrName>
                                        </p:attrNameLst>
                                      </p:cBhvr>
                                      <p:tavLst>
                                        <p:tav tm="0">
                                          <p:val>
                                            <p:strVal val="#ppt_x"/>
                                          </p:val>
                                        </p:tav>
                                        <p:tav tm="100000">
                                          <p:val>
                                            <p:strVal val="#ppt_x"/>
                                          </p:val>
                                        </p:tav>
                                      </p:tavLst>
                                    </p:anim>
                                    <p:anim calcmode="lin" valueType="num">
                                      <p:cBhvr>
                                        <p:cTn id="14" dur="25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50"/>
                                        <p:tgtEl>
                                          <p:spTgt spid="22"/>
                                        </p:tgtEl>
                                      </p:cBhvr>
                                    </p:animEffect>
                                    <p:anim calcmode="lin" valueType="num">
                                      <p:cBhvr>
                                        <p:cTn id="18" dur="250" fill="hold"/>
                                        <p:tgtEl>
                                          <p:spTgt spid="22"/>
                                        </p:tgtEl>
                                        <p:attrNameLst>
                                          <p:attrName>ppt_x</p:attrName>
                                        </p:attrNameLst>
                                      </p:cBhvr>
                                      <p:tavLst>
                                        <p:tav tm="0">
                                          <p:val>
                                            <p:strVal val="#ppt_x"/>
                                          </p:val>
                                        </p:tav>
                                        <p:tav tm="100000">
                                          <p:val>
                                            <p:strVal val="#ppt_x"/>
                                          </p:val>
                                        </p:tav>
                                      </p:tavLst>
                                    </p:anim>
                                    <p:anim calcmode="lin" valueType="num">
                                      <p:cBhvr>
                                        <p:cTn id="1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Visual Quality &amp; Short-term stability</a:t>
            </a:r>
            <a:endParaRPr lang="en-US" altLang="zh-CN">
              <a:solidFill>
                <a:srgbClr val="FFC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35</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374080" y="1056318"/>
            <a:ext cx="8679391" cy="901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We then make pairwise comparison</a:t>
            </a:r>
          </a:p>
        </p:txBody>
      </p:sp>
      <p:sp>
        <p:nvSpPr>
          <p:cNvPr id="19" name="Text Box 10" descr="Node-link Graph">
            <a:extLst>
              <a:ext uri="{FF2B5EF4-FFF2-40B4-BE49-F238E27FC236}">
                <a16:creationId xmlns:a16="http://schemas.microsoft.com/office/drawing/2014/main" id="{D52DBCB7-FCFB-5FA2-0C33-56EF00257E8F}"/>
              </a:ext>
            </a:extLst>
          </p:cNvPr>
          <p:cNvSpPr txBox="1">
            <a:spLocks/>
          </p:cNvSpPr>
          <p:nvPr/>
        </p:nvSpPr>
        <p:spPr bwMode="auto">
          <a:xfrm>
            <a:off x="374079" y="4526365"/>
            <a:ext cx="8679391" cy="511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Why?</a:t>
            </a:r>
          </a:p>
        </p:txBody>
      </p:sp>
      <p:sp>
        <p:nvSpPr>
          <p:cNvPr id="21" name="Text Box 10" descr="Node-link Graph">
            <a:extLst>
              <a:ext uri="{FF2B5EF4-FFF2-40B4-BE49-F238E27FC236}">
                <a16:creationId xmlns:a16="http://schemas.microsoft.com/office/drawing/2014/main" id="{C47B3457-A2BB-5FE9-07FA-1343002E0D02}"/>
              </a:ext>
            </a:extLst>
          </p:cNvPr>
          <p:cNvSpPr txBox="1">
            <a:spLocks/>
          </p:cNvSpPr>
          <p:nvPr/>
        </p:nvSpPr>
        <p:spPr bwMode="auto">
          <a:xfrm>
            <a:off x="914897" y="4929672"/>
            <a:ext cx="9993167" cy="511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GIT / LM (Local Moves) can be better when the changes are really small.</a:t>
            </a:r>
          </a:p>
        </p:txBody>
      </p:sp>
      <p:pic>
        <p:nvPicPr>
          <p:cNvPr id="3" name="图片 2">
            <a:extLst>
              <a:ext uri="{FF2B5EF4-FFF2-40B4-BE49-F238E27FC236}">
                <a16:creationId xmlns:a16="http://schemas.microsoft.com/office/drawing/2014/main" id="{CA050D4F-419B-1BF8-0766-8F05CFFCE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832" y="1925346"/>
            <a:ext cx="5961132" cy="2493178"/>
          </a:xfrm>
          <a:prstGeom prst="rect">
            <a:avLst/>
          </a:prstGeom>
        </p:spPr>
      </p:pic>
      <p:sp>
        <p:nvSpPr>
          <p:cNvPr id="9" name="任意多边形: 形状 8">
            <a:extLst>
              <a:ext uri="{FF2B5EF4-FFF2-40B4-BE49-F238E27FC236}">
                <a16:creationId xmlns:a16="http://schemas.microsoft.com/office/drawing/2014/main" id="{CA249E2A-EBA6-DB76-4D38-97F30B71B786}"/>
              </a:ext>
            </a:extLst>
          </p:cNvPr>
          <p:cNvSpPr/>
          <p:nvPr/>
        </p:nvSpPr>
        <p:spPr>
          <a:xfrm>
            <a:off x="752559" y="3487667"/>
            <a:ext cx="1828800" cy="906308"/>
          </a:xfrm>
          <a:custGeom>
            <a:avLst/>
            <a:gdLst>
              <a:gd name="connsiteX0" fmla="*/ 0 w 1828800"/>
              <a:gd name="connsiteY0" fmla="*/ 906308 h 906308"/>
              <a:gd name="connsiteX1" fmla="*/ 784928 w 1828800"/>
              <a:gd name="connsiteY1" fmla="*/ 315590 h 906308"/>
              <a:gd name="connsiteX2" fmla="*/ 1828800 w 1828800"/>
              <a:gd name="connsiteY2" fmla="*/ 0 h 906308"/>
            </a:gdLst>
            <a:ahLst/>
            <a:cxnLst>
              <a:cxn ang="0">
                <a:pos x="connsiteX0" y="connsiteY0"/>
              </a:cxn>
              <a:cxn ang="0">
                <a:pos x="connsiteX1" y="connsiteY1"/>
              </a:cxn>
              <a:cxn ang="0">
                <a:pos x="connsiteX2" y="connsiteY2"/>
              </a:cxn>
            </a:cxnLst>
            <a:rect l="l" t="t" r="r" b="b"/>
            <a:pathLst>
              <a:path w="1828800" h="906308">
                <a:moveTo>
                  <a:pt x="0" y="906308"/>
                </a:moveTo>
                <a:cubicBezTo>
                  <a:pt x="240064" y="686474"/>
                  <a:pt x="480128" y="466641"/>
                  <a:pt x="784928" y="315590"/>
                </a:cubicBezTo>
                <a:cubicBezTo>
                  <a:pt x="1089728" y="164539"/>
                  <a:pt x="1459264" y="82269"/>
                  <a:pt x="1828800" y="0"/>
                </a:cubicBezTo>
              </a:path>
            </a:pathLst>
          </a:custGeom>
          <a:noFill/>
          <a:ln w="31750">
            <a:solidFill>
              <a:schemeClr val="tx1"/>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216808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anim calcmode="lin" valueType="num">
                                      <p:cBhvr>
                                        <p:cTn id="8" dur="250" fill="hold"/>
                                        <p:tgtEl>
                                          <p:spTgt spid="19"/>
                                        </p:tgtEl>
                                        <p:attrNameLst>
                                          <p:attrName>ppt_x</p:attrName>
                                        </p:attrNameLst>
                                      </p:cBhvr>
                                      <p:tavLst>
                                        <p:tav tm="0">
                                          <p:val>
                                            <p:strVal val="#ppt_x"/>
                                          </p:val>
                                        </p:tav>
                                        <p:tav tm="100000">
                                          <p:val>
                                            <p:strVal val="#ppt_x"/>
                                          </p:val>
                                        </p:tav>
                                      </p:tavLst>
                                    </p:anim>
                                    <p:anim calcmode="lin" valueType="num">
                                      <p:cBhvr>
                                        <p:cTn id="9" dur="25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anim calcmode="lin" valueType="num">
                                      <p:cBhvr>
                                        <p:cTn id="13" dur="250" fill="hold"/>
                                        <p:tgtEl>
                                          <p:spTgt spid="9"/>
                                        </p:tgtEl>
                                        <p:attrNameLst>
                                          <p:attrName>ppt_x</p:attrName>
                                        </p:attrNameLst>
                                      </p:cBhvr>
                                      <p:tavLst>
                                        <p:tav tm="0">
                                          <p:val>
                                            <p:strVal val="#ppt_x"/>
                                          </p:val>
                                        </p:tav>
                                        <p:tav tm="100000">
                                          <p:val>
                                            <p:strVal val="#ppt_x"/>
                                          </p:val>
                                        </p:tav>
                                      </p:tavLst>
                                    </p:anim>
                                    <p:anim calcmode="lin" valueType="num">
                                      <p:cBhvr>
                                        <p:cTn id="14"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50"/>
                                        <p:tgtEl>
                                          <p:spTgt spid="21"/>
                                        </p:tgtEl>
                                      </p:cBhvr>
                                    </p:animEffect>
                                    <p:anim calcmode="lin" valueType="num">
                                      <p:cBhvr>
                                        <p:cTn id="20" dur="250" fill="hold"/>
                                        <p:tgtEl>
                                          <p:spTgt spid="21"/>
                                        </p:tgtEl>
                                        <p:attrNameLst>
                                          <p:attrName>ppt_x</p:attrName>
                                        </p:attrNameLst>
                                      </p:cBhvr>
                                      <p:tavLst>
                                        <p:tav tm="0">
                                          <p:val>
                                            <p:strVal val="#ppt_x"/>
                                          </p:val>
                                        </p:tav>
                                        <p:tav tm="100000">
                                          <p:val>
                                            <p:strVal val="#ppt_x"/>
                                          </p:val>
                                        </p:tav>
                                      </p:tavLst>
                                    </p:anim>
                                    <p:anim calcmode="lin" valueType="num">
                                      <p:cBhvr>
                                        <p:cTn id="21"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16A1F33-FB3B-1D83-57D5-0B6DD282F89B}"/>
              </a:ext>
            </a:extLst>
          </p:cNvPr>
          <p:cNvPicPr>
            <a:picLocks noChangeAspect="1"/>
          </p:cNvPicPr>
          <p:nvPr/>
        </p:nvPicPr>
        <p:blipFill rotWithShape="1">
          <a:blip r:embed="rId3">
            <a:extLst>
              <a:ext uri="{28A0092B-C50C-407E-A947-70E740481C1C}">
                <a14:useLocalDpi xmlns:a14="http://schemas.microsoft.com/office/drawing/2010/main" val="0"/>
              </a:ext>
            </a:extLst>
          </a:blip>
          <a:srcRect b="5881"/>
          <a:stretch/>
        </p:blipFill>
        <p:spPr>
          <a:xfrm>
            <a:off x="825500" y="2030620"/>
            <a:ext cx="10430312" cy="2465879"/>
          </a:xfrm>
          <a:prstGeom prst="rect">
            <a:avLst/>
          </a:prstGeom>
        </p:spPr>
      </p:pic>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Long-term stability</a:t>
            </a:r>
            <a:endParaRPr lang="en-US" altLang="zh-CN">
              <a:solidFill>
                <a:srgbClr val="FFC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36</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sp>
        <p:nvSpPr>
          <p:cNvPr id="27" name="Text Box 10" descr="Node-link Graph">
            <a:extLst>
              <a:ext uri="{FF2B5EF4-FFF2-40B4-BE49-F238E27FC236}">
                <a16:creationId xmlns:a16="http://schemas.microsoft.com/office/drawing/2014/main" id="{324AD656-28D8-AD6A-F9AC-A0E2F73A5B3F}"/>
              </a:ext>
            </a:extLst>
          </p:cNvPr>
          <p:cNvSpPr txBox="1">
            <a:spLocks/>
          </p:cNvSpPr>
          <p:nvPr/>
        </p:nvSpPr>
        <p:spPr bwMode="auto">
          <a:xfrm>
            <a:off x="374080" y="1056318"/>
            <a:ext cx="8679391" cy="901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The stability across all frames.</a:t>
            </a:r>
          </a:p>
        </p:txBody>
      </p:sp>
      <p:sp>
        <p:nvSpPr>
          <p:cNvPr id="21" name="Text Box 10" descr="Node-link Graph">
            <a:extLst>
              <a:ext uri="{FF2B5EF4-FFF2-40B4-BE49-F238E27FC236}">
                <a16:creationId xmlns:a16="http://schemas.microsoft.com/office/drawing/2014/main" id="{C47B3457-A2BB-5FE9-07FA-1343002E0D02}"/>
              </a:ext>
            </a:extLst>
          </p:cNvPr>
          <p:cNvSpPr txBox="1">
            <a:spLocks/>
          </p:cNvSpPr>
          <p:nvPr/>
        </p:nvSpPr>
        <p:spPr bwMode="auto">
          <a:xfrm>
            <a:off x="374080" y="4723320"/>
            <a:ext cx="9993167" cy="511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577850">
              <a:defRPr sz="3400">
                <a:solidFill>
                  <a:srgbClr val="000000"/>
                </a:solidFill>
                <a:latin typeface="Helvetica Neue" charset="0"/>
                <a:ea typeface="Helvetica Neue" charset="0"/>
                <a:cs typeface="Helvetica Neue" charset="0"/>
                <a:sym typeface="Helvetica Neue" charset="0"/>
              </a:defRPr>
            </a:lvl1pPr>
            <a:lvl2pPr defTabSz="577850">
              <a:defRPr sz="3400">
                <a:solidFill>
                  <a:srgbClr val="000000"/>
                </a:solidFill>
                <a:latin typeface="Helvetica Neue" charset="0"/>
                <a:ea typeface="Helvetica Neue" charset="0"/>
                <a:cs typeface="Helvetica Neue" charset="0"/>
                <a:sym typeface="Helvetica Neue" charset="0"/>
              </a:defRPr>
            </a:lvl2pPr>
            <a:lvl3pPr defTabSz="577850">
              <a:defRPr sz="3400">
                <a:solidFill>
                  <a:srgbClr val="000000"/>
                </a:solidFill>
                <a:latin typeface="Helvetica Neue" charset="0"/>
                <a:ea typeface="Helvetica Neue" charset="0"/>
                <a:cs typeface="Helvetica Neue" charset="0"/>
                <a:sym typeface="Helvetica Neue" charset="0"/>
              </a:defRPr>
            </a:lvl3pPr>
            <a:lvl4pPr defTabSz="577850">
              <a:defRPr sz="3400">
                <a:solidFill>
                  <a:srgbClr val="000000"/>
                </a:solidFill>
                <a:latin typeface="Helvetica Neue" charset="0"/>
                <a:ea typeface="Helvetica Neue" charset="0"/>
                <a:cs typeface="Helvetica Neue" charset="0"/>
                <a:sym typeface="Helvetica Neue" charset="0"/>
              </a:defRPr>
            </a:lvl4pPr>
            <a:lvl5pPr defTabSz="577850">
              <a:defRPr sz="3400">
                <a:solidFill>
                  <a:srgbClr val="000000"/>
                </a:solidFill>
                <a:latin typeface="Helvetica Neue" charset="0"/>
                <a:ea typeface="Helvetica Neue" charset="0"/>
                <a:cs typeface="Helvetica Neue" charset="0"/>
                <a:sym typeface="Helvetica Neue" charset="0"/>
              </a:defRPr>
            </a:lvl5pPr>
            <a:lvl6pPr marL="4572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7785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a:spcBef>
                <a:spcPts val="4100"/>
              </a:spcBef>
            </a:pPr>
            <a:r>
              <a:rPr lang="en-US" altLang="zh-CN" sz="2200">
                <a:latin typeface="Arial" panose="020B0604020202020204" pitchFamily="34" charset="0"/>
                <a:cs typeface="Arial" panose="020B0604020202020204" pitchFamily="34" charset="0"/>
                <a:sym typeface="Arial" panose="020B0604020202020204" pitchFamily="34" charset="0"/>
              </a:rPr>
              <a:t>SizePairs exhibits the lowest drift in 7 out of the 11 subclasses.</a:t>
            </a:r>
          </a:p>
        </p:txBody>
      </p:sp>
    </p:spTree>
    <p:extLst>
      <p:ext uri="{BB962C8B-B14F-4D97-AF65-F5344CB8AC3E}">
        <p14:creationId xmlns:p14="http://schemas.microsoft.com/office/powerpoint/2010/main" val="22860507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anim calcmode="lin" valueType="num">
                                      <p:cBhvr>
                                        <p:cTn id="13" dur="250" fill="hold"/>
                                        <p:tgtEl>
                                          <p:spTgt spid="21"/>
                                        </p:tgtEl>
                                        <p:attrNameLst>
                                          <p:attrName>ppt_x</p:attrName>
                                        </p:attrNameLst>
                                      </p:cBhvr>
                                      <p:tavLst>
                                        <p:tav tm="0">
                                          <p:val>
                                            <p:strVal val="#ppt_x"/>
                                          </p:val>
                                        </p:tav>
                                        <p:tav tm="100000">
                                          <p:val>
                                            <p:strVal val="#ppt_x"/>
                                          </p:val>
                                        </p:tav>
                                      </p:tavLst>
                                    </p:anim>
                                    <p:anim calcmode="lin" valueType="num">
                                      <p:cBhvr>
                                        <p:cTn id="14"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29015"/>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Case study</a:t>
            </a:r>
            <a:endParaRPr lang="en-US" altLang="zh-CN">
              <a:solidFill>
                <a:srgbClr val="FFC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37</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pic>
        <p:nvPicPr>
          <p:cNvPr id="8" name="图片 7">
            <a:extLst>
              <a:ext uri="{FF2B5EF4-FFF2-40B4-BE49-F238E27FC236}">
                <a16:creationId xmlns:a16="http://schemas.microsoft.com/office/drawing/2014/main" id="{A9C783F0-F382-F853-248F-71ED13EBE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007" y="1489548"/>
            <a:ext cx="7033376" cy="3956274"/>
          </a:xfrm>
          <a:prstGeom prst="rect">
            <a:avLst/>
          </a:prstGeom>
        </p:spPr>
      </p:pic>
      <p:sp>
        <p:nvSpPr>
          <p:cNvPr id="9" name="矩形: 圆角 8">
            <a:extLst>
              <a:ext uri="{FF2B5EF4-FFF2-40B4-BE49-F238E27FC236}">
                <a16:creationId xmlns:a16="http://schemas.microsoft.com/office/drawing/2014/main" id="{3486FE5C-A094-4988-F5D0-783400152A35}"/>
              </a:ext>
            </a:extLst>
          </p:cNvPr>
          <p:cNvSpPr/>
          <p:nvPr/>
        </p:nvSpPr>
        <p:spPr bwMode="auto">
          <a:xfrm>
            <a:off x="1026518" y="3635749"/>
            <a:ext cx="6322549" cy="1884518"/>
          </a:xfrm>
          <a:prstGeom prst="roundRect">
            <a:avLst/>
          </a:prstGeom>
          <a:noFill/>
          <a:ln w="38100" cap="flat" cmpd="sng" algn="ctr">
            <a:solidFill>
              <a:srgbClr val="C00000"/>
            </a:solidFill>
            <a:prstDash val="dash"/>
            <a:round/>
            <a:headEnd type="none" w="med" len="med"/>
            <a:tailEnd type="none" w="med" len="med"/>
          </a:ln>
          <a:effectLst/>
        </p:spPr>
        <p:txBody>
          <a:bodyPr vert="horz" wrap="square" lIns="45719" tIns="45719" rIns="45719" bIns="45719"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zh-CN" altLang="en-US" sz="3400" b="0" i="0" u="none" strike="noStrike" cap="none" normalizeH="0" baseline="0">
              <a:ln>
                <a:noFill/>
              </a:ln>
              <a:solidFill>
                <a:srgbClr val="000000"/>
              </a:solidFill>
              <a:effectLst/>
              <a:latin typeface="Helvetica Neue" charset="0"/>
              <a:ea typeface="Helvetica Neue" charset="0"/>
              <a:cs typeface="Helvetica Neue" charset="0"/>
              <a:sym typeface="Helvetica Neue" charset="0"/>
            </a:endParaRPr>
          </a:p>
        </p:txBody>
      </p:sp>
    </p:spTree>
    <p:extLst>
      <p:ext uri="{BB962C8B-B14F-4D97-AF65-F5344CB8AC3E}">
        <p14:creationId xmlns:p14="http://schemas.microsoft.com/office/powerpoint/2010/main" val="3024094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50" name="Rectangle 14" descr="Constrained Graph Layout">
            <a:extLst>
              <a:ext uri="{FF2B5EF4-FFF2-40B4-BE49-F238E27FC236}">
                <a16:creationId xmlns:a16="http://schemas.microsoft.com/office/drawing/2014/main" id="{3EDA1873-4FFB-46C5-B8C8-983653728B06}"/>
              </a:ext>
            </a:extLst>
          </p:cNvPr>
          <p:cNvSpPr>
            <a:spLocks noGrp="1"/>
          </p:cNvSpPr>
          <p:nvPr>
            <p:ph type="title" idx="4294967295"/>
          </p:nvPr>
        </p:nvSpPr>
        <p:spPr bwMode="auto">
          <a:xfrm>
            <a:off x="312209" y="136525"/>
            <a:ext cx="11366500" cy="91979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Running Time</a:t>
            </a:r>
            <a:endParaRPr lang="en-US" altLang="zh-CN">
              <a:solidFill>
                <a:srgbClr val="FFC000"/>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B4F065E-0D59-4AB5-9EF7-B2A7EE34139F}"/>
              </a:ext>
            </a:extLst>
          </p:cNvPr>
          <p:cNvSpPr>
            <a:spLocks noGrp="1"/>
          </p:cNvSpPr>
          <p:nvPr>
            <p:ph type="sldNum" sz="quarter" idx="10"/>
          </p:nvPr>
        </p:nvSpPr>
        <p:spPr/>
        <p:txBody>
          <a:bodyPr/>
          <a:lstStyle/>
          <a:p>
            <a:fld id="{E1EC0364-EED2-479F-9FC0-3C637C2ED495}" type="slidenum">
              <a:rPr lang="zh-CN" altLang="zh-CN" smtClean="0"/>
              <a:pPr/>
              <a:t>38</a:t>
            </a:fld>
            <a:endParaRPr lang="zh-CN" altLang="zh-CN"/>
          </a:p>
        </p:txBody>
      </p:sp>
      <p:sp>
        <p:nvSpPr>
          <p:cNvPr id="12" name="Text Box 1" descr="Given a graph G(V,E)…">
            <a:extLst>
              <a:ext uri="{FF2B5EF4-FFF2-40B4-BE49-F238E27FC236}">
                <a16:creationId xmlns:a16="http://schemas.microsoft.com/office/drawing/2014/main" id="{E427F454-323A-F8FA-4793-05698340132F}"/>
              </a:ext>
            </a:extLst>
          </p:cNvPr>
          <p:cNvSpPr txBox="1">
            <a:spLocks/>
          </p:cNvSpPr>
          <p:nvPr/>
        </p:nvSpPr>
        <p:spPr bwMode="auto">
          <a:xfrm>
            <a:off x="504154" y="1129509"/>
            <a:ext cx="4103465" cy="720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55600" indent="-355600"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pPr fontAlgn="base" hangingPunct="0">
              <a:lnSpc>
                <a:spcPct val="80000"/>
              </a:lnSpc>
              <a:spcBef>
                <a:spcPts val="4200"/>
              </a:spcBef>
              <a:spcAft>
                <a:spcPct val="0"/>
              </a:spcAft>
              <a:buSzPct val="145000"/>
              <a:buFontTx/>
              <a:buChar char="•"/>
            </a:pPr>
            <a:endParaRPr lang="zh-CN" altLang="zh-CN" sz="3600" dirty="0">
              <a:latin typeface="Arial" panose="020B0604020202020204" pitchFamily="34" charset="0"/>
              <a:cs typeface="Arial" panose="020B0604020202020204" pitchFamily="34" charset="0"/>
              <a:sym typeface="Arial" panose="020B0604020202020204" pitchFamily="34" charset="0"/>
            </a:endParaRPr>
          </a:p>
        </p:txBody>
      </p:sp>
      <p:pic>
        <p:nvPicPr>
          <p:cNvPr id="3" name="图片 2">
            <a:extLst>
              <a:ext uri="{FF2B5EF4-FFF2-40B4-BE49-F238E27FC236}">
                <a16:creationId xmlns:a16="http://schemas.microsoft.com/office/drawing/2014/main" id="{AA0F89D5-7D66-8889-F0F3-F8A693EADA69}"/>
              </a:ext>
            </a:extLst>
          </p:cNvPr>
          <p:cNvPicPr>
            <a:picLocks noChangeAspect="1"/>
          </p:cNvPicPr>
          <p:nvPr/>
        </p:nvPicPr>
        <p:blipFill>
          <a:blip r:embed="rId3"/>
          <a:stretch>
            <a:fillRect/>
          </a:stretch>
        </p:blipFill>
        <p:spPr>
          <a:xfrm>
            <a:off x="3036514" y="1356544"/>
            <a:ext cx="5431933" cy="3214550"/>
          </a:xfrm>
          <a:prstGeom prst="rect">
            <a:avLst/>
          </a:prstGeom>
        </p:spPr>
      </p:pic>
      <p:sp>
        <p:nvSpPr>
          <p:cNvPr id="7" name="Google Shape;165;p24">
            <a:extLst>
              <a:ext uri="{FF2B5EF4-FFF2-40B4-BE49-F238E27FC236}">
                <a16:creationId xmlns:a16="http://schemas.microsoft.com/office/drawing/2014/main" id="{83CF47AB-9578-BD8E-E304-DDA4DFF420BA}"/>
              </a:ext>
            </a:extLst>
          </p:cNvPr>
          <p:cNvSpPr txBox="1"/>
          <p:nvPr/>
        </p:nvSpPr>
        <p:spPr>
          <a:xfrm>
            <a:off x="1443973" y="5165342"/>
            <a:ext cx="7717097" cy="461635"/>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90204" pitchFamily="34" charset="0"/>
              <a:buChar char="•"/>
            </a:pPr>
            <a:r>
              <a:rPr lang="zh-CN" sz="1800" dirty="0">
                <a:latin typeface="Arial Regular" panose="020B0604020202090204" charset="0"/>
                <a:ea typeface="Fira Sans"/>
                <a:cs typeface="Arial Regular" panose="020B0604020202090204" charset="0"/>
                <a:sym typeface="Fira Sans"/>
              </a:rPr>
              <a:t>SP and SP-F were significantly faster for datasets with hierarchies</a:t>
            </a:r>
            <a:endParaRPr lang="zh-CN" altLang="zh-CN" sz="1800" dirty="0">
              <a:latin typeface="Arial Regular" panose="020B0604020202090204" charset="0"/>
              <a:ea typeface="Fira Sans"/>
              <a:cs typeface="Arial Regular" panose="020B0604020202090204" charset="0"/>
              <a:sym typeface="Fira Sans"/>
            </a:endParaRPr>
          </a:p>
        </p:txBody>
      </p:sp>
      <p:sp>
        <p:nvSpPr>
          <p:cNvPr id="8" name="Google Shape;165;p24">
            <a:extLst>
              <a:ext uri="{FF2B5EF4-FFF2-40B4-BE49-F238E27FC236}">
                <a16:creationId xmlns:a16="http://schemas.microsoft.com/office/drawing/2014/main" id="{FE94B042-5BA8-6C20-0D12-B846E6EF1A12}"/>
              </a:ext>
            </a:extLst>
          </p:cNvPr>
          <p:cNvSpPr txBox="1"/>
          <p:nvPr/>
        </p:nvSpPr>
        <p:spPr>
          <a:xfrm>
            <a:off x="1443973" y="4798129"/>
            <a:ext cx="7233480" cy="461635"/>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90204" pitchFamily="34" charset="0"/>
              <a:buChar char="•"/>
            </a:pPr>
            <a:r>
              <a:rPr lang="en-US" altLang="zh-CN" sz="1800" dirty="0">
                <a:latin typeface="Arial Regular" panose="020B0604020202090204" charset="0"/>
                <a:ea typeface="Fira Sans"/>
                <a:cs typeface="Arial Regular" panose="020B0604020202090204" charset="0"/>
                <a:sym typeface="Fira Sans"/>
              </a:rPr>
              <a:t>SP and SP-F outperforms the SOTA method in running time </a:t>
            </a:r>
          </a:p>
        </p:txBody>
      </p:sp>
      <p:sp>
        <p:nvSpPr>
          <p:cNvPr id="9" name="Google Shape;165;p24">
            <a:extLst>
              <a:ext uri="{FF2B5EF4-FFF2-40B4-BE49-F238E27FC236}">
                <a16:creationId xmlns:a16="http://schemas.microsoft.com/office/drawing/2014/main" id="{31CEABDF-0D30-EE23-B7BB-1CE16CB8919A}"/>
              </a:ext>
            </a:extLst>
          </p:cNvPr>
          <p:cNvSpPr txBox="1"/>
          <p:nvPr/>
        </p:nvSpPr>
        <p:spPr>
          <a:xfrm>
            <a:off x="1443973" y="5563080"/>
            <a:ext cx="7103361" cy="461635"/>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90204" pitchFamily="34" charset="0"/>
              <a:buChar char="•"/>
            </a:pPr>
            <a:r>
              <a:rPr lang="en-US" altLang="zh-CN" sz="1800" dirty="0">
                <a:latin typeface="Arial Regular" panose="020B0604020202090204" charset="0"/>
                <a:ea typeface="Fira Sans"/>
                <a:cs typeface="Arial Regular" panose="020B0604020202090204" charset="0"/>
                <a:sym typeface="Fira Sans"/>
              </a:rPr>
              <a:t>SP and SP-F can support interaction for medium datasets</a:t>
            </a:r>
          </a:p>
        </p:txBody>
      </p:sp>
    </p:spTree>
    <p:extLst>
      <p:ext uri="{BB962C8B-B14F-4D97-AF65-F5344CB8AC3E}">
        <p14:creationId xmlns:p14="http://schemas.microsoft.com/office/powerpoint/2010/main" val="39938565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anim calcmode="lin" valueType="num">
                                      <p:cBhvr>
                                        <p:cTn id="13" dur="250" fill="hold"/>
                                        <p:tgtEl>
                                          <p:spTgt spid="7"/>
                                        </p:tgtEl>
                                        <p:attrNameLst>
                                          <p:attrName>ppt_x</p:attrName>
                                        </p:attrNameLst>
                                      </p:cBhvr>
                                      <p:tavLst>
                                        <p:tav tm="0">
                                          <p:val>
                                            <p:strVal val="#ppt_x"/>
                                          </p:val>
                                        </p:tav>
                                        <p:tav tm="100000">
                                          <p:val>
                                            <p:strVal val="#ppt_x"/>
                                          </p:val>
                                        </p:tav>
                                      </p:tavLst>
                                    </p:anim>
                                    <p:anim calcmode="lin" valueType="num">
                                      <p:cBhvr>
                                        <p:cTn id="14" dur="25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descr="Introduction…">
            <a:extLst>
              <a:ext uri="{FF2B5EF4-FFF2-40B4-BE49-F238E27FC236}">
                <a16:creationId xmlns:a16="http://schemas.microsoft.com/office/drawing/2014/main" id="{70DF75EA-1939-4C46-87D4-2A514A85F5B9}"/>
              </a:ext>
            </a:extLst>
          </p:cNvPr>
          <p:cNvSpPr>
            <a:spLocks noGrp="1"/>
          </p:cNvSpPr>
          <p:nvPr>
            <p:ph type="body" idx="4294967295"/>
          </p:nvPr>
        </p:nvSpPr>
        <p:spPr bwMode="auto">
          <a:xfrm>
            <a:off x="1415480" y="1448780"/>
            <a:ext cx="7995253" cy="4445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a:buClr>
                <a:srgbClr val="BE0204"/>
              </a:buClr>
              <a:buFontTx/>
              <a:buChar char="•"/>
            </a:pPr>
            <a:r>
              <a:rPr lang="zh-CN" altLang="zh-CN" dirty="0">
                <a:solidFill>
                  <a:srgbClr val="260808"/>
                </a:solidFill>
                <a:latin typeface="Arial" panose="020B0604020202020204" pitchFamily="34" charset="0"/>
                <a:cs typeface="Arial" panose="020B0604020202020204" pitchFamily="34" charset="0"/>
              </a:rPr>
              <a:t>Introduction</a:t>
            </a:r>
          </a:p>
          <a:p>
            <a:pPr>
              <a:buClr>
                <a:srgbClr val="BE0204"/>
              </a:buClr>
              <a:buFontTx/>
              <a:buChar char="•"/>
            </a:pPr>
            <a:r>
              <a:rPr lang="zh-CN" altLang="zh-CN" dirty="0">
                <a:latin typeface="Arial" panose="020B0604020202020204" pitchFamily="34" charset="0"/>
                <a:cs typeface="Arial" panose="020B0604020202020204" pitchFamily="34" charset="0"/>
              </a:rPr>
              <a:t>Approach</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Hierarchical Size-based Pairing</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Interactive Treemap Generation</a:t>
            </a:r>
          </a:p>
          <a:p>
            <a:pPr marL="571477"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Customizing Global Layout Tree</a:t>
            </a:r>
            <a:endParaRPr lang="zh-CN" altLang="zh-CN" sz="1500">
              <a:latin typeface="Arial" panose="020B0604020202020204" pitchFamily="34" charset="0"/>
              <a:cs typeface="Arial" panose="020B0604020202020204" pitchFamily="34" charset="0"/>
            </a:endParaRPr>
          </a:p>
          <a:p>
            <a:pPr>
              <a:buClr>
                <a:srgbClr val="BE0204"/>
              </a:buClr>
              <a:buFontTx/>
              <a:buChar char="•"/>
            </a:pPr>
            <a:r>
              <a:rPr lang="zh-CN" altLang="zh-CN">
                <a:latin typeface="Arial" panose="020B0604020202020204" pitchFamily="34" charset="0"/>
                <a:cs typeface="Arial" panose="020B0604020202020204" pitchFamily="34" charset="0"/>
              </a:rPr>
              <a:t>Results </a:t>
            </a:r>
            <a:r>
              <a:rPr lang="zh-CN" altLang="zh-CN" dirty="0">
                <a:latin typeface="Arial" panose="020B0604020202020204" pitchFamily="34" charset="0"/>
                <a:cs typeface="Arial" panose="020B0604020202020204" pitchFamily="34" charset="0"/>
              </a:rPr>
              <a:t>and Evaluation</a:t>
            </a:r>
            <a:endParaRPr lang="en-US" altLang="zh-CN" dirty="0">
              <a:latin typeface="Arial" panose="020B0604020202020204" pitchFamily="34" charset="0"/>
              <a:cs typeface="Arial" panose="020B0604020202020204" pitchFamily="34" charset="0"/>
            </a:endParaRP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Dataset Classifications &amp; Measures</a:t>
            </a:r>
          </a:p>
          <a:p>
            <a:pPr marL="572800" lvl="1" indent="-293676">
              <a:spcBef>
                <a:spcPct val="0"/>
              </a:spcBef>
              <a:buClr>
                <a:srgbClr val="FA8716"/>
              </a:buClr>
              <a:buFont typeface="Times" panose="02020603050405020304" pitchFamily="18" charset="0"/>
              <a:buChar char="•"/>
            </a:pPr>
            <a:r>
              <a:rPr lang="en-US" altLang="zh-CN" sz="1500">
                <a:latin typeface="Arial" panose="020B0604020202020204" pitchFamily="34" charset="0"/>
                <a:cs typeface="Arial" panose="020B0604020202020204" pitchFamily="34" charset="0"/>
              </a:rPr>
              <a:t>Comparison with Previous Methods</a:t>
            </a:r>
          </a:p>
          <a:p>
            <a:pPr>
              <a:buClr>
                <a:srgbClr val="BE0204"/>
              </a:buClr>
              <a:buFontTx/>
              <a:buChar char="•"/>
            </a:pPr>
            <a:r>
              <a:rPr lang="zh-CN" altLang="zh-CN" b="1">
                <a:latin typeface="Arial" panose="020B0604020202020204" pitchFamily="34" charset="0"/>
                <a:cs typeface="Arial" panose="020B0604020202020204" pitchFamily="34" charset="0"/>
              </a:rPr>
              <a:t>Conclusion</a:t>
            </a:r>
            <a:endParaRPr lang="zh-CN" altLang="zh-CN" b="1" dirty="0">
              <a:latin typeface="Arial" panose="020B0604020202020204" pitchFamily="34" charset="0"/>
              <a:cs typeface="Arial" panose="020B0604020202020204" pitchFamily="34" charset="0"/>
            </a:endParaRPr>
          </a:p>
        </p:txBody>
      </p:sp>
      <p:sp>
        <p:nvSpPr>
          <p:cNvPr id="9218" name="Rectangle 2" descr="Agenda">
            <a:extLst>
              <a:ext uri="{FF2B5EF4-FFF2-40B4-BE49-F238E27FC236}">
                <a16:creationId xmlns:a16="http://schemas.microsoft.com/office/drawing/2014/main" id="{BAF6E00C-79E1-4B88-9F35-DD51130D3D71}"/>
              </a:ext>
            </a:extLst>
          </p:cNvPr>
          <p:cNvSpPr>
            <a:spLocks noGrp="1"/>
          </p:cNvSpPr>
          <p:nvPr>
            <p:ph type="title" idx="4294967295"/>
          </p:nvPr>
        </p:nvSpPr>
        <p:spPr bwMode="auto">
          <a:xfrm>
            <a:off x="575387" y="128634"/>
            <a:ext cx="11366500" cy="11853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dirty="0">
                <a:solidFill>
                  <a:srgbClr val="C00000"/>
                </a:solidFill>
                <a:latin typeface="Arial" panose="020B0604020202020204" pitchFamily="34" charset="0"/>
                <a:cs typeface="Arial" panose="020B0604020202020204" pitchFamily="34" charset="0"/>
              </a:rPr>
              <a:t>Outline</a:t>
            </a:r>
            <a:endParaRPr lang="zh-CN" altLang="zh-CN" dirty="0">
              <a:solidFill>
                <a:srgbClr val="C00000"/>
              </a:solidFill>
              <a:latin typeface="Arial" panose="020B0604020202020204" pitchFamily="34" charset="0"/>
              <a:cs typeface="Arial" panose="020B0604020202020204" pitchFamily="34" charset="0"/>
            </a:endParaRPr>
          </a:p>
        </p:txBody>
      </p:sp>
      <p:sp>
        <p:nvSpPr>
          <p:cNvPr id="5" name="灯片编号占位符 4">
            <a:extLst>
              <a:ext uri="{FF2B5EF4-FFF2-40B4-BE49-F238E27FC236}">
                <a16:creationId xmlns:a16="http://schemas.microsoft.com/office/drawing/2014/main" id="{F70FF970-FBD5-437D-B046-6E307DC0D7F7}"/>
              </a:ext>
            </a:extLst>
          </p:cNvPr>
          <p:cNvSpPr>
            <a:spLocks noGrp="1"/>
          </p:cNvSpPr>
          <p:nvPr>
            <p:ph type="sldNum" sz="quarter" idx="10"/>
          </p:nvPr>
        </p:nvSpPr>
        <p:spPr/>
        <p:txBody>
          <a:bodyPr/>
          <a:lstStyle/>
          <a:p>
            <a:fld id="{E1EC0364-EED2-479F-9FC0-3C637C2ED495}" type="slidenum">
              <a:rPr lang="zh-CN" altLang="zh-CN" smtClean="0"/>
              <a:pPr/>
              <a:t>39</a:t>
            </a:fld>
            <a:endParaRPr lang="zh-CN" altLang="zh-CN"/>
          </a:p>
        </p:txBody>
      </p:sp>
    </p:spTree>
    <p:extLst>
      <p:ext uri="{BB962C8B-B14F-4D97-AF65-F5344CB8AC3E}">
        <p14:creationId xmlns:p14="http://schemas.microsoft.com/office/powerpoint/2010/main" val="25904807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238207" y="227435"/>
            <a:ext cx="11360800" cy="763600"/>
          </a:xfrm>
          <a:prstGeom prst="rect">
            <a:avLst/>
          </a:prstGeom>
        </p:spPr>
        <p:txBody>
          <a:bodyPr spcFirstLastPara="1" vert="horz" wrap="square" lIns="121900" tIns="121900" rIns="121900" bIns="121900" rtlCol="0" anchor="t" anchorCtr="0">
            <a:normAutofit fontScale="90000"/>
          </a:bodyPr>
          <a:lstStyle/>
          <a:p>
            <a:r>
              <a:rPr lang="en-US" altLang="zh-CN">
                <a:solidFill>
                  <a:srgbClr val="C00000"/>
                </a:solidFill>
                <a:latin typeface="Arial" panose="020B0604020202020204" pitchFamily="34" charset="0"/>
                <a:cs typeface="Arial" panose="020B0604020202020204" pitchFamily="34" charset="0"/>
                <a:sym typeface="Fira Sans"/>
              </a:rPr>
              <a:t>Treemapping Hierarchies</a:t>
            </a:r>
            <a:endParaRPr>
              <a:solidFill>
                <a:srgbClr val="C00000"/>
              </a:solidFill>
              <a:latin typeface="Arial" panose="020B0604020202020204" pitchFamily="34" charset="0"/>
              <a:cs typeface="Arial" panose="020B0604020202020204" pitchFamily="34" charset="0"/>
              <a:sym typeface="Fira Sans"/>
            </a:endParaRPr>
          </a:p>
        </p:txBody>
      </p:sp>
      <p:pic>
        <p:nvPicPr>
          <p:cNvPr id="106" name="Google Shape;106;p26"/>
          <p:cNvPicPr preferRelativeResize="0"/>
          <p:nvPr/>
        </p:nvPicPr>
        <p:blipFill rotWithShape="1">
          <a:blip r:embed="rId3">
            <a:alphaModFix/>
          </a:blip>
          <a:srcRect t="18420" r="44723"/>
          <a:stretch/>
        </p:blipFill>
        <p:spPr>
          <a:xfrm>
            <a:off x="0" y="1328952"/>
            <a:ext cx="5454597" cy="4156301"/>
          </a:xfrm>
          <a:prstGeom prst="rect">
            <a:avLst/>
          </a:prstGeom>
          <a:noFill/>
          <a:ln>
            <a:noFill/>
          </a:ln>
        </p:spPr>
      </p:pic>
      <p:pic>
        <p:nvPicPr>
          <p:cNvPr id="107" name="Google Shape;107;p26"/>
          <p:cNvPicPr preferRelativeResize="0"/>
          <p:nvPr/>
        </p:nvPicPr>
        <p:blipFill rotWithShape="1">
          <a:blip r:embed="rId3">
            <a:alphaModFix/>
          </a:blip>
          <a:srcRect l="56756" t="12334" b="6085"/>
          <a:stretch/>
        </p:blipFill>
        <p:spPr>
          <a:xfrm>
            <a:off x="7170645" y="884490"/>
            <a:ext cx="4267136" cy="4156301"/>
          </a:xfrm>
          <a:prstGeom prst="rect">
            <a:avLst/>
          </a:prstGeom>
          <a:noFill/>
          <a:ln>
            <a:noFill/>
          </a:ln>
        </p:spPr>
      </p:pic>
      <p:sp>
        <p:nvSpPr>
          <p:cNvPr id="108" name="Google Shape;108;p26"/>
          <p:cNvSpPr txBox="1"/>
          <p:nvPr/>
        </p:nvSpPr>
        <p:spPr>
          <a:xfrm>
            <a:off x="3653752" y="4781333"/>
            <a:ext cx="6433129" cy="553957"/>
          </a:xfrm>
          <a:prstGeom prst="rect">
            <a:avLst/>
          </a:prstGeom>
          <a:noFill/>
          <a:ln>
            <a:noFill/>
          </a:ln>
        </p:spPr>
        <p:txBody>
          <a:bodyPr spcFirstLastPara="1" wrap="square" lIns="121900" tIns="121900" rIns="121900" bIns="121900" anchor="t" anchorCtr="0">
            <a:spAutoFit/>
          </a:bodyPr>
          <a:lstStyle/>
          <a:p>
            <a:r>
              <a:rPr lang="en-US" altLang="zh-CN" sz="2000" u="sng">
                <a:solidFill>
                  <a:schemeClr val="dk1"/>
                </a:solidFill>
                <a:highlight>
                  <a:srgbClr val="FFFFFF"/>
                </a:highlight>
                <a:latin typeface="Fira Sans"/>
                <a:ea typeface="Fira Sans"/>
                <a:cs typeface="Fira Sans"/>
                <a:sym typeface="Fira Sans"/>
                <a:hlinkClick r:id="rId4">
                  <a:extLst>
                    <a:ext uri="{A12FA001-AC4F-418D-AE19-62706E023703}">
                      <ahyp:hlinkClr xmlns:ahyp="http://schemas.microsoft.com/office/drawing/2018/hyperlinkcolor" val="tx"/>
                    </a:ext>
                  </a:extLst>
                </a:hlinkClick>
              </a:rPr>
              <a:t>[Brian Johnson, Ben Shneiderman. 1999]</a:t>
            </a:r>
            <a:endParaRPr sz="2000">
              <a:solidFill>
                <a:schemeClr val="dk1"/>
              </a:solidFill>
              <a:latin typeface="Fira Sans"/>
              <a:ea typeface="Fira Sans"/>
              <a:cs typeface="Fira Sans"/>
              <a:sym typeface="Fira Sans"/>
            </a:endParaRPr>
          </a:p>
        </p:txBody>
      </p:sp>
      <p:sp>
        <p:nvSpPr>
          <p:cNvPr id="6" name="箭头: 下 5">
            <a:extLst>
              <a:ext uri="{FF2B5EF4-FFF2-40B4-BE49-F238E27FC236}">
                <a16:creationId xmlns:a16="http://schemas.microsoft.com/office/drawing/2014/main" id="{8DA208A5-28FC-C0F4-4479-2BC1606951D0}"/>
              </a:ext>
            </a:extLst>
          </p:cNvPr>
          <p:cNvSpPr/>
          <p:nvPr/>
        </p:nvSpPr>
        <p:spPr>
          <a:xfrm rot="16200000">
            <a:off x="5579679" y="2416793"/>
            <a:ext cx="677857" cy="1302760"/>
          </a:xfrm>
          <a:prstGeom prst="downArrow">
            <a:avLst>
              <a:gd name="adj1" fmla="val 41244"/>
              <a:gd name="adj2" fmla="val 62926"/>
            </a:avLst>
          </a:prstGeom>
          <a:solidFill>
            <a:srgbClr val="7E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250A8A8-D650-2ABE-15DB-2E3A1B7BCD5D}"/>
              </a:ext>
            </a:extLst>
          </p:cNvPr>
          <p:cNvSpPr txBox="1"/>
          <p:nvPr/>
        </p:nvSpPr>
        <p:spPr>
          <a:xfrm>
            <a:off x="373075" y="6005780"/>
            <a:ext cx="4309193" cy="461665"/>
          </a:xfrm>
          <a:prstGeom prst="rect">
            <a:avLst/>
          </a:prstGeom>
          <a:noFill/>
        </p:spPr>
        <p:txBody>
          <a:bodyPr wrap="none" rtlCol="0">
            <a:spAutoFit/>
          </a:bodyPr>
          <a:lstStyle/>
          <a:p>
            <a:r>
              <a:rPr lang="en-US" altLang="zh-CN" sz="2400">
                <a:latin typeface="Arial" panose="020B0604020202020204" pitchFamily="34" charset="0"/>
                <a:cs typeface="Arial" panose="020B0604020202020204" pitchFamily="34" charset="0"/>
              </a:rPr>
              <a:t>What makes a good treemap?</a:t>
            </a:r>
            <a:endParaRPr lang="zh-CN" altLang="en-US" sz="2400">
              <a:latin typeface="Arial" panose="020B0604020202020204" pitchFamily="34" charset="0"/>
              <a:cs typeface="Arial" panose="020B0604020202020204" pitchFamily="34" charset="0"/>
            </a:endParaRPr>
          </a:p>
        </p:txBody>
      </p:sp>
      <p:sp>
        <p:nvSpPr>
          <p:cNvPr id="10" name="灯片编号占位符 3">
            <a:extLst>
              <a:ext uri="{FF2B5EF4-FFF2-40B4-BE49-F238E27FC236}">
                <a16:creationId xmlns:a16="http://schemas.microsoft.com/office/drawing/2014/main" id="{CA4F4BA8-B293-EF28-946B-2B284EBD4C50}"/>
              </a:ext>
            </a:extLst>
          </p:cNvPr>
          <p:cNvSpPr txBox="1">
            <a:spLocks/>
          </p:cNvSpPr>
          <p:nvPr/>
        </p:nvSpPr>
        <p:spPr>
          <a:xfrm>
            <a:off x="8382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EC0364-EED2-479F-9FC0-3C637C2ED495}" type="slidenum">
              <a:rPr lang="zh-CN" altLang="zh-CN" smtClean="0"/>
              <a:pPr/>
              <a:t>4</a:t>
            </a:fld>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300"/>
                                        <p:tgtEl>
                                          <p:spTgt spid="106"/>
                                        </p:tgtEl>
                                      </p:cBhvr>
                                    </p:animEffect>
                                    <p:anim calcmode="lin" valueType="num">
                                      <p:cBhvr>
                                        <p:cTn id="8" dur="300" fill="hold"/>
                                        <p:tgtEl>
                                          <p:spTgt spid="106"/>
                                        </p:tgtEl>
                                        <p:attrNameLst>
                                          <p:attrName>ppt_x</p:attrName>
                                        </p:attrNameLst>
                                      </p:cBhvr>
                                      <p:tavLst>
                                        <p:tav tm="0">
                                          <p:val>
                                            <p:strVal val="#ppt_x"/>
                                          </p:val>
                                        </p:tav>
                                        <p:tav tm="100000">
                                          <p:val>
                                            <p:strVal val="#ppt_x"/>
                                          </p:val>
                                        </p:tav>
                                      </p:tavLst>
                                    </p:anim>
                                    <p:anim calcmode="lin" valueType="num">
                                      <p:cBhvr>
                                        <p:cTn id="9" dur="300" fill="hold"/>
                                        <p:tgtEl>
                                          <p:spTgt spid="106"/>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
                                        <p:tgtEl>
                                          <p:spTgt spid="6"/>
                                        </p:tgtEl>
                                      </p:cBhvr>
                                    </p:animEffect>
                                    <p:anim calcmode="lin" valueType="num">
                                      <p:cBhvr>
                                        <p:cTn id="14" dur="300" fill="hold"/>
                                        <p:tgtEl>
                                          <p:spTgt spid="6"/>
                                        </p:tgtEl>
                                        <p:attrNameLst>
                                          <p:attrName>ppt_x</p:attrName>
                                        </p:attrNameLst>
                                      </p:cBhvr>
                                      <p:tavLst>
                                        <p:tav tm="0">
                                          <p:val>
                                            <p:strVal val="#ppt_x"/>
                                          </p:val>
                                        </p:tav>
                                        <p:tav tm="100000">
                                          <p:val>
                                            <p:strVal val="#ppt_x"/>
                                          </p:val>
                                        </p:tav>
                                      </p:tavLst>
                                    </p:anim>
                                    <p:anim calcmode="lin" valueType="num">
                                      <p:cBhvr>
                                        <p:cTn id="15" dur="3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300"/>
                                        <p:tgtEl>
                                          <p:spTgt spid="107"/>
                                        </p:tgtEl>
                                      </p:cBhvr>
                                    </p:animEffect>
                                    <p:anim calcmode="lin" valueType="num">
                                      <p:cBhvr>
                                        <p:cTn id="20" dur="300" fill="hold"/>
                                        <p:tgtEl>
                                          <p:spTgt spid="107"/>
                                        </p:tgtEl>
                                        <p:attrNameLst>
                                          <p:attrName>ppt_x</p:attrName>
                                        </p:attrNameLst>
                                      </p:cBhvr>
                                      <p:tavLst>
                                        <p:tav tm="0">
                                          <p:val>
                                            <p:strVal val="#ppt_x"/>
                                          </p:val>
                                        </p:tav>
                                        <p:tav tm="100000">
                                          <p:val>
                                            <p:strVal val="#ppt_x"/>
                                          </p:val>
                                        </p:tav>
                                      </p:tavLst>
                                    </p:anim>
                                    <p:anim calcmode="lin" valueType="num">
                                      <p:cBhvr>
                                        <p:cTn id="21" dur="3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heel(1)">
                                      <p:cBhvr>
                                        <p:cTn id="26"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73B6F62E-64A1-42F9-9F0E-C5F4468AD9F0}"/>
              </a:ext>
            </a:extLst>
          </p:cNvPr>
          <p:cNvSpPr>
            <a:spLocks noGrp="1"/>
          </p:cNvSpPr>
          <p:nvPr>
            <p:ph type="body" idx="4294967295"/>
          </p:nvPr>
        </p:nvSpPr>
        <p:spPr bwMode="auto">
          <a:xfrm>
            <a:off x="1063398" y="1388774"/>
            <a:ext cx="10441160" cy="49891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marL="370402" indent="-370402" defTabSz="486814">
              <a:spcBef>
                <a:spcPts val="3500"/>
              </a:spcBef>
              <a:buSzPct val="145000"/>
              <a:buFontTx/>
              <a:buChar char="•"/>
            </a:pPr>
            <a:r>
              <a:rPr lang="en-US" altLang="zh-CN" sz="2667">
                <a:solidFill>
                  <a:srgbClr val="000000"/>
                </a:solidFill>
                <a:latin typeface="Arial" panose="020B0604020202020204" pitchFamily="34" charset="0"/>
                <a:cs typeface="Arial" panose="020B0604020202020204" pitchFamily="34" charset="0"/>
              </a:rPr>
              <a:t>We present a new layout method that generates stable and balanced temporal treemaps.</a:t>
            </a:r>
            <a:endParaRPr lang="zh-CN" altLang="zh-CN" sz="2667" dirty="0">
              <a:solidFill>
                <a:srgbClr val="000000"/>
              </a:solidFill>
              <a:latin typeface="Arial" panose="020B0604020202020204" pitchFamily="34" charset="0"/>
              <a:cs typeface="Arial" panose="020B0604020202020204" pitchFamily="34" charset="0"/>
            </a:endParaRPr>
          </a:p>
        </p:txBody>
      </p:sp>
      <p:sp>
        <p:nvSpPr>
          <p:cNvPr id="51202" name="Rectangle 2">
            <a:extLst>
              <a:ext uri="{FF2B5EF4-FFF2-40B4-BE49-F238E27FC236}">
                <a16:creationId xmlns:a16="http://schemas.microsoft.com/office/drawing/2014/main" id="{B784206D-4542-4381-9B4E-1C5CFA25BB40}"/>
              </a:ext>
            </a:extLst>
          </p:cNvPr>
          <p:cNvSpPr>
            <a:spLocks noGrp="1"/>
          </p:cNvSpPr>
          <p:nvPr>
            <p:ph type="title" idx="4294967295"/>
          </p:nvPr>
        </p:nvSpPr>
        <p:spPr bwMode="auto">
          <a:xfrm>
            <a:off x="130100" y="0"/>
            <a:ext cx="11366500" cy="11840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100" tIns="45720" rIns="38100" bIns="45720" rtlCol="0" anchor="b">
            <a:normAutofit/>
          </a:bodyPr>
          <a:lstStyle/>
          <a:p>
            <a:r>
              <a:rPr lang="zh-CN" altLang="zh-CN" dirty="0">
                <a:solidFill>
                  <a:srgbClr val="C00000"/>
                </a:solidFill>
                <a:latin typeface="Arial" panose="020B0604020202020204" pitchFamily="34" charset="0"/>
                <a:cs typeface="Arial" panose="020B0604020202020204" pitchFamily="34" charset="0"/>
              </a:rPr>
              <a:t>Conclusion</a:t>
            </a:r>
          </a:p>
        </p:txBody>
      </p:sp>
      <p:sp>
        <p:nvSpPr>
          <p:cNvPr id="4" name="灯片编号占位符 3">
            <a:extLst>
              <a:ext uri="{FF2B5EF4-FFF2-40B4-BE49-F238E27FC236}">
                <a16:creationId xmlns:a16="http://schemas.microsoft.com/office/drawing/2014/main" id="{E6979E72-C6DA-4AD0-A9AD-3380BAED4BD4}"/>
              </a:ext>
            </a:extLst>
          </p:cNvPr>
          <p:cNvSpPr>
            <a:spLocks noGrp="1"/>
          </p:cNvSpPr>
          <p:nvPr>
            <p:ph type="sldNum" sz="quarter" idx="10"/>
          </p:nvPr>
        </p:nvSpPr>
        <p:spPr/>
        <p:txBody>
          <a:bodyPr/>
          <a:lstStyle/>
          <a:p>
            <a:fld id="{E1EC0364-EED2-479F-9FC0-3C637C2ED495}" type="slidenum">
              <a:rPr lang="zh-CN" altLang="zh-CN" smtClean="0"/>
              <a:pPr/>
              <a:t>40</a:t>
            </a:fld>
            <a:endParaRPr lang="zh-CN" altLang="zh-CN"/>
          </a:p>
        </p:txBody>
      </p:sp>
      <p:sp>
        <p:nvSpPr>
          <p:cNvPr id="5" name="Rectangle 1">
            <a:extLst>
              <a:ext uri="{FF2B5EF4-FFF2-40B4-BE49-F238E27FC236}">
                <a16:creationId xmlns:a16="http://schemas.microsoft.com/office/drawing/2014/main" id="{A93366C2-97BB-46EF-AA14-175D9E62B5B2}"/>
              </a:ext>
            </a:extLst>
          </p:cNvPr>
          <p:cNvSpPr txBox="1">
            <a:spLocks/>
          </p:cNvSpPr>
          <p:nvPr/>
        </p:nvSpPr>
        <p:spPr bwMode="auto">
          <a:xfrm>
            <a:off x="1063398" y="2408887"/>
            <a:ext cx="10441160" cy="498917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426" tIns="54426" rIns="54426" bIns="54426"/>
          <a:lstStyle>
            <a:lvl1pPr marL="333375" indent="-333375"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1pPr>
            <a:lvl2pPr marL="1000125" indent="-6651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2pPr>
            <a:lvl3pPr marL="1700213" indent="-395288"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3pPr>
            <a:lvl4pPr marL="257333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4pPr>
            <a:lvl5pPr marL="322738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0402" indent="-370402" defTabSz="486814">
              <a:spcBef>
                <a:spcPts val="3500"/>
              </a:spcBef>
              <a:buClrTx/>
              <a:buSzPct val="145000"/>
              <a:buFontTx/>
              <a:buChar char="•"/>
            </a:pPr>
            <a:r>
              <a:rPr lang="en-US" altLang="zh-CN" sz="2667">
                <a:solidFill>
                  <a:srgbClr val="000000"/>
                </a:solidFill>
                <a:latin typeface="Arial" panose="020B0604020202020204" pitchFamily="34" charset="0"/>
                <a:cs typeface="Arial" panose="020B0604020202020204" pitchFamily="34" charset="0"/>
              </a:rPr>
              <a:t>Three main advantages</a:t>
            </a:r>
            <a:r>
              <a:rPr lang="en-US" altLang="zh-CN" sz="2667">
                <a:solidFill>
                  <a:srgbClr val="000000"/>
                </a:solidFill>
                <a:latin typeface="Arial" panose="020B0604020202020204" pitchFamily="34" charset="0"/>
                <a:cs typeface="Arial" panose="020B0604020202020204" pitchFamily="34" charset="0"/>
                <a:sym typeface="Wingdings" panose="05000000000000000000" pitchFamily="2" charset="2"/>
              </a:rPr>
              <a:t>:</a:t>
            </a:r>
            <a:endParaRPr lang="en-US" altLang="zh-CN" sz="2667" dirty="0">
              <a:solidFill>
                <a:srgbClr val="000000"/>
              </a:solidFill>
              <a:latin typeface="Arial" panose="020B0604020202020204" pitchFamily="34" charset="0"/>
              <a:cs typeface="Arial" panose="020B0604020202020204" pitchFamily="34" charset="0"/>
            </a:endParaRPr>
          </a:p>
          <a:p>
            <a:pPr marL="926005" lvl="1" indent="-370402" defTabSz="486814">
              <a:spcBef>
                <a:spcPts val="1250"/>
              </a:spcBef>
              <a:buClrTx/>
              <a:buSzPct val="145000"/>
            </a:pPr>
            <a:r>
              <a:rPr lang="en-US" altLang="zh-CN" sz="2667">
                <a:solidFill>
                  <a:srgbClr val="000000"/>
                </a:solidFill>
                <a:latin typeface="Arial" panose="020B0604020202020204" pitchFamily="34" charset="0"/>
                <a:cs typeface="Arial" panose="020B0604020202020204" pitchFamily="34" charset="0"/>
              </a:rPr>
              <a:t>Good visual quality.</a:t>
            </a:r>
            <a:endParaRPr lang="en-US" altLang="zh-CN" sz="2667" dirty="0">
              <a:solidFill>
                <a:srgbClr val="000000"/>
              </a:solidFill>
              <a:latin typeface="Arial" panose="020B0604020202020204" pitchFamily="34" charset="0"/>
              <a:cs typeface="Arial" panose="020B0604020202020204" pitchFamily="34" charset="0"/>
            </a:endParaRPr>
          </a:p>
          <a:p>
            <a:pPr marL="926005" lvl="1" indent="-370402" defTabSz="486814">
              <a:spcBef>
                <a:spcPts val="1250"/>
              </a:spcBef>
              <a:buClrTx/>
              <a:buSzPct val="145000"/>
            </a:pPr>
            <a:r>
              <a:rPr lang="en-US" altLang="zh-CN" sz="2667">
                <a:solidFill>
                  <a:srgbClr val="000000"/>
                </a:solidFill>
                <a:latin typeface="Arial" panose="020B0604020202020204" pitchFamily="34" charset="0"/>
                <a:cs typeface="Arial" panose="020B0604020202020204" pitchFamily="34" charset="0"/>
              </a:rPr>
              <a:t>Very stable.</a:t>
            </a:r>
            <a:endParaRPr lang="en-US" altLang="zh-CN" sz="2667" dirty="0">
              <a:solidFill>
                <a:srgbClr val="000000"/>
              </a:solidFill>
              <a:latin typeface="Arial" panose="020B0604020202020204" pitchFamily="34" charset="0"/>
              <a:cs typeface="Arial" panose="020B0604020202020204" pitchFamily="34" charset="0"/>
            </a:endParaRPr>
          </a:p>
          <a:p>
            <a:pPr marL="926005" lvl="1" indent="-370402" defTabSz="486814">
              <a:spcBef>
                <a:spcPts val="1250"/>
              </a:spcBef>
              <a:buClrTx/>
              <a:buSzPct val="145000"/>
            </a:pPr>
            <a:r>
              <a:rPr lang="en-US" altLang="zh-CN" sz="2667">
                <a:solidFill>
                  <a:srgbClr val="000000"/>
                </a:solidFill>
                <a:latin typeface="Arial" panose="020B0604020202020204" pitchFamily="34" charset="0"/>
                <a:cs typeface="Arial" panose="020B0604020202020204" pitchFamily="34" charset="0"/>
              </a:rPr>
              <a:t>Running fast.</a:t>
            </a:r>
            <a:endParaRPr lang="zh-CN" altLang="zh-CN" sz="2667" dirty="0">
              <a:solidFill>
                <a:srgbClr val="000000"/>
              </a:solidFill>
              <a:latin typeface="Arial" panose="020B0604020202020204" pitchFamily="34" charset="0"/>
              <a:cs typeface="Arial" panose="020B0604020202020204" pitchFamily="34" charset="0"/>
            </a:endParaRPr>
          </a:p>
        </p:txBody>
      </p:sp>
      <p:sp>
        <p:nvSpPr>
          <p:cNvPr id="6" name="Rectangle 1">
            <a:extLst>
              <a:ext uri="{FF2B5EF4-FFF2-40B4-BE49-F238E27FC236}">
                <a16:creationId xmlns:a16="http://schemas.microsoft.com/office/drawing/2014/main" id="{21B09E26-6471-45EF-9855-7F39684BC5D4}"/>
              </a:ext>
            </a:extLst>
          </p:cNvPr>
          <p:cNvSpPr txBox="1">
            <a:spLocks/>
          </p:cNvSpPr>
          <p:nvPr/>
        </p:nvSpPr>
        <p:spPr bwMode="auto">
          <a:xfrm>
            <a:off x="1063398" y="4835485"/>
            <a:ext cx="10441160" cy="133721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426" tIns="54426" rIns="54426" bIns="54426"/>
          <a:lstStyle>
            <a:lvl1pPr marL="333375" indent="-333375"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1pPr>
            <a:lvl2pPr marL="1000125" indent="-6651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2pPr>
            <a:lvl3pPr marL="1700213" indent="-395288"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3pPr>
            <a:lvl4pPr marL="257333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4pPr>
            <a:lvl5pPr marL="322738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0402" indent="-370402" defTabSz="486814">
              <a:spcBef>
                <a:spcPts val="3500"/>
              </a:spcBef>
              <a:buClrTx/>
              <a:buSzPct val="145000"/>
              <a:buFontTx/>
              <a:buChar char="•"/>
            </a:pPr>
            <a:r>
              <a:rPr lang="en-US" altLang="zh-CN" sz="2667">
                <a:solidFill>
                  <a:srgbClr val="000000"/>
                </a:solidFill>
                <a:latin typeface="Arial" panose="020B0604020202020204" pitchFamily="34" charset="0"/>
                <a:cs typeface="Arial" panose="020B0604020202020204" pitchFamily="34" charset="0"/>
              </a:rPr>
              <a:t>A comprehensive evaluation was conducted to show SizePairs outperforms the SOTA methods.</a:t>
            </a:r>
            <a:endParaRPr lang="zh-CN" altLang="zh-CN" sz="2667"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01">
                                            <p:txEl>
                                              <p:pRg st="0" end="0"/>
                                            </p:txEl>
                                          </p:spTgt>
                                        </p:tgtEl>
                                        <p:attrNameLst>
                                          <p:attrName>style.visibility</p:attrName>
                                        </p:attrNameLst>
                                      </p:cBhvr>
                                      <p:to>
                                        <p:strVal val="visible"/>
                                      </p:to>
                                    </p:set>
                                    <p:animEffect transition="in" filter="fade">
                                      <p:cBhvr>
                                        <p:cTn id="7" dur="250"/>
                                        <p:tgtEl>
                                          <p:spTgt spid="512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1" grpId="0" uiExpand="1" build="p"/>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F6379367-01D0-4D1A-BCC9-32DBBB27C8A2}"/>
              </a:ext>
            </a:extLst>
          </p:cNvPr>
          <p:cNvSpPr>
            <a:spLocks noGrp="1"/>
          </p:cNvSpPr>
          <p:nvPr>
            <p:ph type="body" idx="4294967295"/>
          </p:nvPr>
        </p:nvSpPr>
        <p:spPr bwMode="auto">
          <a:xfrm>
            <a:off x="755407" y="2168860"/>
            <a:ext cx="11366500" cy="251951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p>
            <a:pPr marL="362465" indent="-362465" defTabSz="476231">
              <a:spcBef>
                <a:spcPts val="3417"/>
              </a:spcBef>
              <a:buSzPct val="145000"/>
              <a:buFontTx/>
              <a:buChar char="•"/>
            </a:pPr>
            <a:r>
              <a:rPr lang="en-US" altLang="zh-CN" sz="2917">
                <a:solidFill>
                  <a:srgbClr val="000000"/>
                </a:solidFill>
                <a:latin typeface="Arial" panose="020B0604020202020204" pitchFamily="34" charset="0"/>
                <a:cs typeface="Arial" panose="020B0604020202020204" pitchFamily="34" charset="0"/>
              </a:rPr>
              <a:t>Incremental algorithms that can </a:t>
            </a:r>
            <a:r>
              <a:rPr lang="en-US" altLang="zh-CN" sz="2917">
                <a:solidFill>
                  <a:srgbClr val="C00000"/>
                </a:solidFill>
                <a:latin typeface="Arial" panose="020B0604020202020204" pitchFamily="34" charset="0"/>
                <a:cs typeface="Arial" panose="020B0604020202020204" pitchFamily="34" charset="0"/>
              </a:rPr>
              <a:t>dynamically</a:t>
            </a:r>
            <a:r>
              <a:rPr lang="en-US" altLang="zh-CN" sz="2917">
                <a:solidFill>
                  <a:srgbClr val="000000"/>
                </a:solidFill>
                <a:latin typeface="Arial" panose="020B0604020202020204" pitchFamily="34" charset="0"/>
                <a:cs typeface="Arial" panose="020B0604020202020204" pitchFamily="34" charset="0"/>
              </a:rPr>
              <a:t> update the global layout tree.</a:t>
            </a:r>
            <a:endParaRPr lang="en-US" altLang="zh-CN" sz="2917">
              <a:solidFill>
                <a:srgbClr val="C00000"/>
              </a:solidFill>
              <a:latin typeface="Arial" panose="020B0604020202020204" pitchFamily="34" charset="0"/>
              <a:cs typeface="Arial" panose="020B0604020202020204" pitchFamily="34" charset="0"/>
            </a:endParaRPr>
          </a:p>
        </p:txBody>
      </p:sp>
      <p:sp>
        <p:nvSpPr>
          <p:cNvPr id="52226" name="Rectangle 2">
            <a:extLst>
              <a:ext uri="{FF2B5EF4-FFF2-40B4-BE49-F238E27FC236}">
                <a16:creationId xmlns:a16="http://schemas.microsoft.com/office/drawing/2014/main" id="{4F674F9F-1773-41E7-8619-9A066417FD2A}"/>
              </a:ext>
            </a:extLst>
          </p:cNvPr>
          <p:cNvSpPr>
            <a:spLocks noGrp="1"/>
          </p:cNvSpPr>
          <p:nvPr>
            <p:ph type="title" idx="4294967295"/>
          </p:nvPr>
        </p:nvSpPr>
        <p:spPr bwMode="auto">
          <a:xfrm>
            <a:off x="381000" y="275167"/>
            <a:ext cx="11366500" cy="11840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100" tIns="45720" rIns="38100" bIns="45720" rtlCol="0" anchor="b">
            <a:normAutofit/>
          </a:bodyPr>
          <a:lstStyle/>
          <a:p>
            <a:r>
              <a:rPr lang="zh-CN" altLang="zh-CN">
                <a:solidFill>
                  <a:srgbClr val="C00000"/>
                </a:solidFill>
                <a:latin typeface="Arial" panose="020B0604020202020204" pitchFamily="34" charset="0"/>
                <a:cs typeface="Arial" panose="020B0604020202020204" pitchFamily="34" charset="0"/>
              </a:rPr>
              <a:t>Future Work</a:t>
            </a:r>
          </a:p>
        </p:txBody>
      </p:sp>
      <p:sp>
        <p:nvSpPr>
          <p:cNvPr id="4" name="灯片编号占位符 3">
            <a:extLst>
              <a:ext uri="{FF2B5EF4-FFF2-40B4-BE49-F238E27FC236}">
                <a16:creationId xmlns:a16="http://schemas.microsoft.com/office/drawing/2014/main" id="{59487CFF-699A-40BD-ACE9-03BDF48AE3EF}"/>
              </a:ext>
            </a:extLst>
          </p:cNvPr>
          <p:cNvSpPr>
            <a:spLocks noGrp="1"/>
          </p:cNvSpPr>
          <p:nvPr>
            <p:ph type="sldNum" sz="quarter" idx="10"/>
          </p:nvPr>
        </p:nvSpPr>
        <p:spPr/>
        <p:txBody>
          <a:bodyPr/>
          <a:lstStyle/>
          <a:p>
            <a:fld id="{E1EC0364-EED2-479F-9FC0-3C637C2ED495}" type="slidenum">
              <a:rPr lang="zh-CN" altLang="zh-CN" smtClean="0"/>
              <a:pPr/>
              <a:t>41</a:t>
            </a:fld>
            <a:endParaRPr lang="zh-CN" altLang="zh-CN"/>
          </a:p>
        </p:txBody>
      </p:sp>
      <p:sp>
        <p:nvSpPr>
          <p:cNvPr id="5" name="Rectangle 1">
            <a:extLst>
              <a:ext uri="{FF2B5EF4-FFF2-40B4-BE49-F238E27FC236}">
                <a16:creationId xmlns:a16="http://schemas.microsoft.com/office/drawing/2014/main" id="{A41C363A-30BF-453A-A991-21B72A5CD242}"/>
              </a:ext>
            </a:extLst>
          </p:cNvPr>
          <p:cNvSpPr txBox="1">
            <a:spLocks/>
          </p:cNvSpPr>
          <p:nvPr/>
        </p:nvSpPr>
        <p:spPr bwMode="auto">
          <a:xfrm>
            <a:off x="755407" y="3126759"/>
            <a:ext cx="11366500" cy="137681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426" tIns="54426" rIns="54426" bIns="54426"/>
          <a:lstStyle>
            <a:lvl1pPr marL="333375" indent="-333375"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1pPr>
            <a:lvl2pPr marL="1000125" indent="-6651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2pPr>
            <a:lvl3pPr marL="1700213" indent="-395288"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3pPr>
            <a:lvl4pPr marL="257333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4pPr>
            <a:lvl5pPr marL="322738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2465" indent="-362465" defTabSz="476231">
              <a:spcBef>
                <a:spcPts val="3417"/>
              </a:spcBef>
              <a:buClrTx/>
              <a:buSzPct val="145000"/>
              <a:buFontTx/>
              <a:buChar char="•"/>
            </a:pPr>
            <a:r>
              <a:rPr lang="en-US" altLang="zh-CN" sz="2917">
                <a:solidFill>
                  <a:srgbClr val="000000"/>
                </a:solidFill>
                <a:latin typeface="Arial" panose="020B0604020202020204" pitchFamily="34" charset="0"/>
                <a:cs typeface="Arial" panose="020B0604020202020204" pitchFamily="34" charset="0"/>
              </a:rPr>
              <a:t>User Study to understand the </a:t>
            </a:r>
            <a:r>
              <a:rPr lang="en-US" altLang="zh-CN" sz="2917">
                <a:solidFill>
                  <a:srgbClr val="C00000"/>
                </a:solidFill>
                <a:latin typeface="Arial" panose="020B0604020202020204" pitchFamily="34" charset="0"/>
                <a:cs typeface="Arial" panose="020B0604020202020204" pitchFamily="34" charset="0"/>
              </a:rPr>
              <a:t>trade-off</a:t>
            </a:r>
            <a:r>
              <a:rPr lang="en-US" altLang="zh-CN" sz="2917">
                <a:solidFill>
                  <a:srgbClr val="000000"/>
                </a:solidFill>
                <a:latin typeface="Arial" panose="020B0604020202020204" pitchFamily="34" charset="0"/>
                <a:cs typeface="Arial" panose="020B0604020202020204" pitchFamily="34" charset="0"/>
              </a:rPr>
              <a:t> between visual quality and stability.</a:t>
            </a:r>
            <a:endParaRPr lang="en-US" altLang="zh-CN" sz="2917" dirty="0">
              <a:solidFill>
                <a:srgbClr val="000000"/>
              </a:solidFill>
              <a:latin typeface="Arial" panose="020B0604020202020204" pitchFamily="34" charset="0"/>
              <a:cs typeface="Arial" panose="020B0604020202020204" pitchFamily="34" charset="0"/>
            </a:endParaRPr>
          </a:p>
        </p:txBody>
      </p:sp>
      <p:sp>
        <p:nvSpPr>
          <p:cNvPr id="6" name="Rectangle 1">
            <a:extLst>
              <a:ext uri="{FF2B5EF4-FFF2-40B4-BE49-F238E27FC236}">
                <a16:creationId xmlns:a16="http://schemas.microsoft.com/office/drawing/2014/main" id="{7424D0D9-B232-4717-A888-15830706E34B}"/>
              </a:ext>
            </a:extLst>
          </p:cNvPr>
          <p:cNvSpPr txBox="1">
            <a:spLocks/>
          </p:cNvSpPr>
          <p:nvPr/>
        </p:nvSpPr>
        <p:spPr bwMode="auto">
          <a:xfrm>
            <a:off x="757463" y="4250697"/>
            <a:ext cx="11366500" cy="137681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426" tIns="54426" rIns="54426" bIns="54426"/>
          <a:lstStyle>
            <a:lvl1pPr marL="333375" indent="-333375"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1pPr>
            <a:lvl2pPr marL="1000125" indent="-6651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2pPr>
            <a:lvl3pPr marL="1700213" indent="-395288"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3pPr>
            <a:lvl4pPr marL="257333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4pPr>
            <a:lvl5pPr marL="322738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2465" indent="-362465" defTabSz="476231">
              <a:spcBef>
                <a:spcPts val="3417"/>
              </a:spcBef>
              <a:buClrTx/>
              <a:buSzPct val="145000"/>
              <a:buFontTx/>
              <a:buChar char="•"/>
            </a:pPr>
            <a:r>
              <a:rPr lang="en-US" altLang="zh-CN" sz="2917">
                <a:solidFill>
                  <a:schemeClr val="tx1"/>
                </a:solidFill>
                <a:latin typeface="Arial" panose="020B0604020202020204" pitchFamily="34" charset="0"/>
                <a:cs typeface="Arial" panose="020B0604020202020204" pitchFamily="34" charset="0"/>
              </a:rPr>
              <a:t>The</a:t>
            </a:r>
            <a:r>
              <a:rPr lang="en-US" altLang="zh-CN" sz="2917">
                <a:solidFill>
                  <a:srgbClr val="C00000"/>
                </a:solidFill>
                <a:latin typeface="Arial" panose="020B0604020202020204" pitchFamily="34" charset="0"/>
                <a:cs typeface="Arial" panose="020B0604020202020204" pitchFamily="34" charset="0"/>
              </a:rPr>
              <a:t> compensation idea </a:t>
            </a:r>
            <a:r>
              <a:rPr lang="en-US" altLang="zh-CN" sz="2917">
                <a:solidFill>
                  <a:schemeClr val="tx1"/>
                </a:solidFill>
                <a:latin typeface="Arial" panose="020B0604020202020204" pitchFamily="34" charset="0"/>
                <a:cs typeface="Arial" panose="020B0604020202020204" pitchFamily="34" charset="0"/>
              </a:rPr>
              <a:t>can be extended in other visualization forms.</a:t>
            </a:r>
            <a:endParaRPr lang="en-US" altLang="zh-CN" sz="2917" dirty="0">
              <a:solidFill>
                <a:schemeClr val="tx1"/>
              </a:solidFill>
              <a:latin typeface="Arial" panose="020B0604020202020204" pitchFamily="34" charset="0"/>
              <a:cs typeface="Arial" panose="020B0604020202020204" pitchFamily="34" charset="0"/>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descr="More details can be found from:…">
            <a:extLst>
              <a:ext uri="{FF2B5EF4-FFF2-40B4-BE49-F238E27FC236}">
                <a16:creationId xmlns:a16="http://schemas.microsoft.com/office/drawing/2014/main" id="{6C438C70-E476-4150-AE23-9803CFDC318C}"/>
              </a:ext>
            </a:extLst>
          </p:cNvPr>
          <p:cNvSpPr txBox="1">
            <a:spLocks/>
          </p:cNvSpPr>
          <p:nvPr/>
        </p:nvSpPr>
        <p:spPr bwMode="auto">
          <a:xfrm>
            <a:off x="2476500" y="2231811"/>
            <a:ext cx="5316348" cy="701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2333" tIns="42333" rIns="42333" bIns="42333" anchor="ctr">
            <a:spAutoFit/>
          </a:bodyPr>
          <a:lstStyle>
            <a:lvl1pPr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r>
              <a:rPr lang="zh-CN" altLang="zh-CN" sz="2000" dirty="0">
                <a:latin typeface="Arial" panose="020B0604020202020204" pitchFamily="34" charset="0"/>
                <a:cs typeface="Arial" panose="020B0604020202020204" pitchFamily="34" charset="0"/>
                <a:sym typeface="Arial" panose="020B0604020202020204" pitchFamily="34" charset="0"/>
              </a:rPr>
              <a:t>More details can be found from:</a:t>
            </a:r>
          </a:p>
          <a:p>
            <a:r>
              <a:rPr lang="en-US" altLang="zh-CN" sz="2000" u="sng">
                <a:solidFill>
                  <a:srgbClr val="0000FF"/>
                </a:solidFill>
                <a:latin typeface="Arial" panose="020B0604020202020204" pitchFamily="34" charset="0"/>
                <a:cs typeface="Arial" panose="020B0604020202020204" pitchFamily="34" charset="0"/>
                <a:sym typeface="Arial" panose="020B0604020202020204" pitchFamily="34" charset="0"/>
              </a:rPr>
              <a:t>http://www.yunhaiwang.net/vis2022/SizePairs/</a:t>
            </a:r>
            <a:endParaRPr lang="zh-CN" altLang="zh-CN" sz="2000" u="sng" dirty="0">
              <a:solidFill>
                <a:srgbClr val="0000FF"/>
              </a:solidFill>
              <a:latin typeface="Arial" panose="020B0604020202020204" pitchFamily="34" charset="0"/>
              <a:cs typeface="Arial" panose="020B0604020202020204" pitchFamily="34" charset="0"/>
              <a:sym typeface="Arial" panose="020B0604020202020204" pitchFamily="34" charset="0"/>
            </a:endParaRPr>
          </a:p>
        </p:txBody>
      </p:sp>
      <p:sp>
        <p:nvSpPr>
          <p:cNvPr id="33" name="Rectangle 1">
            <a:extLst>
              <a:ext uri="{FF2B5EF4-FFF2-40B4-BE49-F238E27FC236}">
                <a16:creationId xmlns:a16="http://schemas.microsoft.com/office/drawing/2014/main" id="{4D5ACB33-8DB0-4479-8FE0-D6BCB21ADF7A}"/>
              </a:ext>
            </a:extLst>
          </p:cNvPr>
          <p:cNvSpPr txBox="1">
            <a:spLocks/>
          </p:cNvSpPr>
          <p:nvPr/>
        </p:nvSpPr>
        <p:spPr bwMode="auto">
          <a:xfrm>
            <a:off x="2375587" y="978487"/>
            <a:ext cx="8382000" cy="15624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426" tIns="54426" rIns="54426" bIns="54426" anchor="ctr"/>
          <a:lstStyle>
            <a:lvl1pPr marL="333375" indent="-333375"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1pPr>
            <a:lvl2pPr marL="1000125" indent="-6651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2pPr>
            <a:lvl3pPr marL="1700213" indent="-395288"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3pPr>
            <a:lvl4pPr marL="257333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4pPr>
            <a:lvl5pPr marL="3227388" indent="-614363" algn="l" rtl="0" fontAlgn="base" hangingPunct="0">
              <a:spcBef>
                <a:spcPts val="400"/>
              </a:spcBef>
              <a:spcAft>
                <a:spcPct val="0"/>
              </a:spcAft>
              <a:buClr>
                <a:srgbClr val="76B6F2"/>
              </a:buClr>
              <a:buSzPct val="100000"/>
              <a:buChar char="»"/>
              <a:defRPr sz="3400" kern="1200">
                <a:solidFill>
                  <a:srgbClr val="262626"/>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Tx/>
              <a:buNone/>
            </a:pPr>
            <a:r>
              <a:rPr lang="zh-CN" altLang="zh-CN" sz="4167" dirty="0">
                <a:solidFill>
                  <a:srgbClr val="BE0204"/>
                </a:solidFill>
                <a:latin typeface="Arial" panose="020B0604020202020204" pitchFamily="34" charset="0"/>
                <a:cs typeface="Arial" panose="020B0604020202020204" pitchFamily="34" charset="0"/>
              </a:rPr>
              <a:t>Thank You!</a:t>
            </a:r>
          </a:p>
        </p:txBody>
      </p:sp>
      <p:sp>
        <p:nvSpPr>
          <p:cNvPr id="32" name="Text Box 2" descr="More details can be found from:…">
            <a:extLst>
              <a:ext uri="{FF2B5EF4-FFF2-40B4-BE49-F238E27FC236}">
                <a16:creationId xmlns:a16="http://schemas.microsoft.com/office/drawing/2014/main" id="{EB37030B-5B4B-6C63-AE49-0438CB5801B1}"/>
              </a:ext>
            </a:extLst>
          </p:cNvPr>
          <p:cNvSpPr txBox="1">
            <a:spLocks/>
          </p:cNvSpPr>
          <p:nvPr/>
        </p:nvSpPr>
        <p:spPr bwMode="auto">
          <a:xfrm>
            <a:off x="2476500" y="3222511"/>
            <a:ext cx="968748" cy="393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2333" tIns="42333" rIns="42333" bIns="42333" anchor="ctr">
            <a:spAutoFit/>
          </a:bodyPr>
          <a:lstStyle>
            <a:lvl1pPr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r>
              <a:rPr lang="en-US" altLang="zh-CN" sz="2000">
                <a:latin typeface="Arial" panose="020B0604020202020204" pitchFamily="34" charset="0"/>
                <a:cs typeface="Arial" panose="020B0604020202020204" pitchFamily="34" charset="0"/>
                <a:sym typeface="Arial" panose="020B0604020202020204" pitchFamily="34" charset="0"/>
              </a:rPr>
              <a:t>Contact</a:t>
            </a:r>
            <a:endParaRPr lang="zh-CN" altLang="zh-CN" sz="2000" u="sng" dirty="0">
              <a:solidFill>
                <a:srgbClr val="0000FF"/>
              </a:solidFill>
              <a:latin typeface="Arial" panose="020B0604020202020204" pitchFamily="34" charset="0"/>
              <a:cs typeface="Arial" panose="020B0604020202020204" pitchFamily="34" charset="0"/>
              <a:sym typeface="Arial" panose="020B0604020202020204" pitchFamily="34" charset="0"/>
            </a:endParaRPr>
          </a:p>
        </p:txBody>
      </p:sp>
      <p:sp>
        <p:nvSpPr>
          <p:cNvPr id="61" name="Text Box 2" descr="More details can be found from:…">
            <a:extLst>
              <a:ext uri="{FF2B5EF4-FFF2-40B4-BE49-F238E27FC236}">
                <a16:creationId xmlns:a16="http://schemas.microsoft.com/office/drawing/2014/main" id="{AF0F4057-8FBB-45DC-B3AF-26E2EFE51E61}"/>
              </a:ext>
            </a:extLst>
          </p:cNvPr>
          <p:cNvSpPr txBox="1">
            <a:spLocks/>
          </p:cNvSpPr>
          <p:nvPr/>
        </p:nvSpPr>
        <p:spPr bwMode="auto">
          <a:xfrm>
            <a:off x="2814306" y="3615980"/>
            <a:ext cx="2781744" cy="701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2333" tIns="42333" rIns="42333" bIns="42333" anchor="ctr">
            <a:spAutoFit/>
          </a:bodyPr>
          <a:lstStyle>
            <a:lvl1pPr defTabSz="584200">
              <a:defRPr sz="3400">
                <a:solidFill>
                  <a:srgbClr val="000000"/>
                </a:solidFill>
                <a:latin typeface="Helvetica Neue" charset="0"/>
                <a:ea typeface="Helvetica Neue" charset="0"/>
                <a:cs typeface="Helvetica Neue" charset="0"/>
                <a:sym typeface="Helvetica Neue" charset="0"/>
              </a:defRPr>
            </a:lvl1pPr>
            <a:lvl2pPr defTabSz="584200">
              <a:defRPr sz="3400">
                <a:solidFill>
                  <a:srgbClr val="000000"/>
                </a:solidFill>
                <a:latin typeface="Helvetica Neue" charset="0"/>
                <a:ea typeface="Helvetica Neue" charset="0"/>
                <a:cs typeface="Helvetica Neue" charset="0"/>
                <a:sym typeface="Helvetica Neue" charset="0"/>
              </a:defRPr>
            </a:lvl2pPr>
            <a:lvl3pPr defTabSz="584200">
              <a:defRPr sz="3400">
                <a:solidFill>
                  <a:srgbClr val="000000"/>
                </a:solidFill>
                <a:latin typeface="Helvetica Neue" charset="0"/>
                <a:ea typeface="Helvetica Neue" charset="0"/>
                <a:cs typeface="Helvetica Neue" charset="0"/>
                <a:sym typeface="Helvetica Neue" charset="0"/>
              </a:defRPr>
            </a:lvl3pPr>
            <a:lvl4pPr defTabSz="584200">
              <a:defRPr sz="3400">
                <a:solidFill>
                  <a:srgbClr val="000000"/>
                </a:solidFill>
                <a:latin typeface="Helvetica Neue" charset="0"/>
                <a:ea typeface="Helvetica Neue" charset="0"/>
                <a:cs typeface="Helvetica Neue" charset="0"/>
                <a:sym typeface="Helvetica Neue" charset="0"/>
              </a:defRPr>
            </a:lvl4pPr>
            <a:lvl5pPr defTabSz="584200">
              <a:defRPr sz="3400">
                <a:solidFill>
                  <a:srgbClr val="000000"/>
                </a:solidFill>
                <a:latin typeface="Helvetica Neue" charset="0"/>
                <a:ea typeface="Helvetica Neue" charset="0"/>
                <a:cs typeface="Helvetica Neue" charset="0"/>
                <a:sym typeface="Helvetica Neue" charset="0"/>
              </a:defRPr>
            </a:lvl5pPr>
            <a:lvl6pPr marL="4572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6pPr>
            <a:lvl7pPr marL="9144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7pPr>
            <a:lvl8pPr marL="13716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8pPr>
            <a:lvl9pPr marL="1828800" defTabSz="584200" fontAlgn="base" hangingPunct="0">
              <a:spcBef>
                <a:spcPct val="0"/>
              </a:spcBef>
              <a:spcAft>
                <a:spcPct val="0"/>
              </a:spcAft>
              <a:defRPr sz="3400">
                <a:solidFill>
                  <a:srgbClr val="000000"/>
                </a:solidFill>
                <a:latin typeface="Helvetica Neue" charset="0"/>
                <a:ea typeface="Helvetica Neue" charset="0"/>
                <a:cs typeface="Helvetica Neue" charset="0"/>
                <a:sym typeface="Helvetica Neue" charset="0"/>
              </a:defRPr>
            </a:lvl9pPr>
          </a:lstStyle>
          <a:p>
            <a:r>
              <a:rPr lang="en-US" altLang="zh-CN" sz="2000">
                <a:latin typeface="Arial" panose="020B0604020202020204" pitchFamily="34" charset="0"/>
                <a:cs typeface="Arial" panose="020B0604020202020204" pitchFamily="34" charset="0"/>
                <a:sym typeface="Arial" panose="020B0604020202020204" pitchFamily="34" charset="0"/>
              </a:rPr>
              <a:t>+86 17562769027</a:t>
            </a:r>
          </a:p>
          <a:p>
            <a:r>
              <a:rPr lang="en-US" altLang="zh-CN" sz="2000">
                <a:latin typeface="Arial" panose="020B0604020202020204" pitchFamily="34" charset="0"/>
                <a:cs typeface="Arial" panose="020B0604020202020204" pitchFamily="34" charset="0"/>
                <a:sym typeface="Arial" panose="020B0604020202020204" pitchFamily="34" charset="0"/>
                <a:hlinkClick r:id="rId3"/>
              </a:rPr>
              <a:t>hatch.on27@gmail.com</a:t>
            </a:r>
            <a:endParaRPr lang="en-US" altLang="zh-CN" sz="200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33">
                                            <p:bg/>
                                          </p:spTgt>
                                        </p:tgtEl>
                                        <p:attrNameLst>
                                          <p:attrName>style.visibility</p:attrName>
                                        </p:attrNameLst>
                                      </p:cBhvr>
                                      <p:to>
                                        <p:strVal val="visible"/>
                                      </p:to>
                                    </p:set>
                                    <p:animEffect transition="in" filter="fade">
                                      <p:cBhvr>
                                        <p:cTn id="7" dur="500"/>
                                        <p:tgtEl>
                                          <p:spTgt spid="33">
                                            <p:bg/>
                                          </p:spTgt>
                                        </p:tgtEl>
                                      </p:cBhvr>
                                    </p:animEffect>
                                  </p:childTnLst>
                                </p:cTn>
                              </p:par>
                              <p:par>
                                <p:cTn id="8" presetID="10" presetClass="entr" presetSubtype="0" fill="hold" grpId="3" nodeType="withEffect">
                                  <p:stCondLst>
                                    <p:cond delay="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500"/>
                                        <p:tgtEl>
                                          <p:spTgt spid="33">
                                            <p:txEl>
                                              <p:pRg st="0" end="0"/>
                                            </p:txEl>
                                          </p:spTgt>
                                        </p:tgtEl>
                                      </p:cBhvr>
                                    </p:animEffect>
                                  </p:childTnLst>
                                </p:cTn>
                              </p:par>
                            </p:childTnLst>
                          </p:cTn>
                        </p:par>
                        <p:par>
                          <p:cTn id="11" fill="hold">
                            <p:stCondLst>
                              <p:cond delay="500"/>
                            </p:stCondLst>
                            <p:childTnLst>
                              <p:par>
                                <p:cTn id="12" presetID="32" presetClass="emph" presetSubtype="0" fill="hold" grpId="0" nodeType="afterEffect">
                                  <p:stCondLst>
                                    <p:cond delay="0"/>
                                  </p:stCondLst>
                                  <p:childTnLst>
                                    <p:animRot by="120000">
                                      <p:cBhvr>
                                        <p:cTn id="13" dur="100" fill="hold">
                                          <p:stCondLst>
                                            <p:cond delay="0"/>
                                          </p:stCondLst>
                                        </p:cTn>
                                        <p:tgtEl>
                                          <p:spTgt spid="33">
                                            <p:bg/>
                                          </p:spTgt>
                                        </p:tgtEl>
                                        <p:attrNameLst>
                                          <p:attrName>r</p:attrName>
                                        </p:attrNameLst>
                                      </p:cBhvr>
                                    </p:animRot>
                                    <p:animRot by="-240000">
                                      <p:cBhvr>
                                        <p:cTn id="14" dur="200" fill="hold">
                                          <p:stCondLst>
                                            <p:cond delay="200"/>
                                          </p:stCondLst>
                                        </p:cTn>
                                        <p:tgtEl>
                                          <p:spTgt spid="33">
                                            <p:bg/>
                                          </p:spTgt>
                                        </p:tgtEl>
                                        <p:attrNameLst>
                                          <p:attrName>r</p:attrName>
                                        </p:attrNameLst>
                                      </p:cBhvr>
                                    </p:animRot>
                                    <p:animRot by="240000">
                                      <p:cBhvr>
                                        <p:cTn id="15" dur="200" fill="hold">
                                          <p:stCondLst>
                                            <p:cond delay="400"/>
                                          </p:stCondLst>
                                        </p:cTn>
                                        <p:tgtEl>
                                          <p:spTgt spid="33">
                                            <p:bg/>
                                          </p:spTgt>
                                        </p:tgtEl>
                                        <p:attrNameLst>
                                          <p:attrName>r</p:attrName>
                                        </p:attrNameLst>
                                      </p:cBhvr>
                                    </p:animRot>
                                    <p:animRot by="-240000">
                                      <p:cBhvr>
                                        <p:cTn id="16" dur="200" fill="hold">
                                          <p:stCondLst>
                                            <p:cond delay="600"/>
                                          </p:stCondLst>
                                        </p:cTn>
                                        <p:tgtEl>
                                          <p:spTgt spid="33">
                                            <p:bg/>
                                          </p:spTgt>
                                        </p:tgtEl>
                                        <p:attrNameLst>
                                          <p:attrName>r</p:attrName>
                                        </p:attrNameLst>
                                      </p:cBhvr>
                                    </p:animRot>
                                    <p:animRot by="120000">
                                      <p:cBhvr>
                                        <p:cTn id="17" dur="200" fill="hold">
                                          <p:stCondLst>
                                            <p:cond delay="800"/>
                                          </p:stCondLst>
                                        </p:cTn>
                                        <p:tgtEl>
                                          <p:spTgt spid="33">
                                            <p:bg/>
                                          </p:spTgt>
                                        </p:tgtEl>
                                        <p:attrNameLst>
                                          <p:attrName>r</p:attrName>
                                        </p:attrNameLst>
                                      </p:cBhvr>
                                    </p:animRot>
                                  </p:childTnLst>
                                </p:cTn>
                              </p:par>
                              <p:par>
                                <p:cTn id="18" presetID="32" presetClass="emph" presetSubtype="0" fill="hold" grpId="0" nodeType="withEffect">
                                  <p:stCondLst>
                                    <p:cond delay="0"/>
                                  </p:stCondLst>
                                  <p:childTnLst>
                                    <p:animRot by="120000">
                                      <p:cBhvr>
                                        <p:cTn id="19" dur="100" fill="hold">
                                          <p:stCondLst>
                                            <p:cond delay="0"/>
                                          </p:stCondLst>
                                        </p:cTn>
                                        <p:tgtEl>
                                          <p:spTgt spid="33">
                                            <p:txEl>
                                              <p:pRg st="0" end="0"/>
                                            </p:txEl>
                                          </p:spTgt>
                                        </p:tgtEl>
                                        <p:attrNameLst>
                                          <p:attrName>r</p:attrName>
                                        </p:attrNameLst>
                                      </p:cBhvr>
                                    </p:animRot>
                                    <p:animRot by="-240000">
                                      <p:cBhvr>
                                        <p:cTn id="20" dur="200" fill="hold">
                                          <p:stCondLst>
                                            <p:cond delay="200"/>
                                          </p:stCondLst>
                                        </p:cTn>
                                        <p:tgtEl>
                                          <p:spTgt spid="33">
                                            <p:txEl>
                                              <p:pRg st="0" end="0"/>
                                            </p:txEl>
                                          </p:spTgt>
                                        </p:tgtEl>
                                        <p:attrNameLst>
                                          <p:attrName>r</p:attrName>
                                        </p:attrNameLst>
                                      </p:cBhvr>
                                    </p:animRot>
                                    <p:animRot by="240000">
                                      <p:cBhvr>
                                        <p:cTn id="21" dur="200" fill="hold">
                                          <p:stCondLst>
                                            <p:cond delay="400"/>
                                          </p:stCondLst>
                                        </p:cTn>
                                        <p:tgtEl>
                                          <p:spTgt spid="33">
                                            <p:txEl>
                                              <p:pRg st="0" end="0"/>
                                            </p:txEl>
                                          </p:spTgt>
                                        </p:tgtEl>
                                        <p:attrNameLst>
                                          <p:attrName>r</p:attrName>
                                        </p:attrNameLst>
                                      </p:cBhvr>
                                    </p:animRot>
                                    <p:animRot by="-240000">
                                      <p:cBhvr>
                                        <p:cTn id="22" dur="200" fill="hold">
                                          <p:stCondLst>
                                            <p:cond delay="600"/>
                                          </p:stCondLst>
                                        </p:cTn>
                                        <p:tgtEl>
                                          <p:spTgt spid="33">
                                            <p:txEl>
                                              <p:pRg st="0" end="0"/>
                                            </p:txEl>
                                          </p:spTgt>
                                        </p:tgtEl>
                                        <p:attrNameLst>
                                          <p:attrName>r</p:attrName>
                                        </p:attrNameLst>
                                      </p:cBhvr>
                                    </p:animRot>
                                    <p:animRot by="120000">
                                      <p:cBhvr>
                                        <p:cTn id="23" dur="200" fill="hold">
                                          <p:stCondLst>
                                            <p:cond delay="800"/>
                                          </p:stCondLst>
                                        </p:cTn>
                                        <p:tgtEl>
                                          <p:spTgt spid="33">
                                            <p:txEl>
                                              <p:pRg st="0" end="0"/>
                                            </p:txEl>
                                          </p:spTgt>
                                        </p:tgtEl>
                                        <p:attrNameLst>
                                          <p:attrName>r</p:attrName>
                                        </p:attrNameLst>
                                      </p:cBhvr>
                                    </p:animRot>
                                  </p:childTnLst>
                                </p:cTn>
                              </p:par>
                            </p:childTnLst>
                          </p:cTn>
                        </p:par>
                        <p:par>
                          <p:cTn id="24" fill="hold">
                            <p:stCondLst>
                              <p:cond delay="1500"/>
                            </p:stCondLst>
                            <p:childTnLst>
                              <p:par>
                                <p:cTn id="25" presetID="32" presetClass="emph" presetSubtype="0" fill="hold" grpId="1" nodeType="afterEffect">
                                  <p:stCondLst>
                                    <p:cond delay="300"/>
                                  </p:stCondLst>
                                  <p:childTnLst>
                                    <p:animRot by="120000">
                                      <p:cBhvr>
                                        <p:cTn id="26" dur="100" fill="hold">
                                          <p:stCondLst>
                                            <p:cond delay="0"/>
                                          </p:stCondLst>
                                        </p:cTn>
                                        <p:tgtEl>
                                          <p:spTgt spid="33">
                                            <p:bg/>
                                          </p:spTgt>
                                        </p:tgtEl>
                                        <p:attrNameLst>
                                          <p:attrName>r</p:attrName>
                                        </p:attrNameLst>
                                      </p:cBhvr>
                                    </p:animRot>
                                    <p:animRot by="-240000">
                                      <p:cBhvr>
                                        <p:cTn id="27" dur="200" fill="hold">
                                          <p:stCondLst>
                                            <p:cond delay="200"/>
                                          </p:stCondLst>
                                        </p:cTn>
                                        <p:tgtEl>
                                          <p:spTgt spid="33">
                                            <p:bg/>
                                          </p:spTgt>
                                        </p:tgtEl>
                                        <p:attrNameLst>
                                          <p:attrName>r</p:attrName>
                                        </p:attrNameLst>
                                      </p:cBhvr>
                                    </p:animRot>
                                    <p:animRot by="240000">
                                      <p:cBhvr>
                                        <p:cTn id="28" dur="200" fill="hold">
                                          <p:stCondLst>
                                            <p:cond delay="400"/>
                                          </p:stCondLst>
                                        </p:cTn>
                                        <p:tgtEl>
                                          <p:spTgt spid="33">
                                            <p:bg/>
                                          </p:spTgt>
                                        </p:tgtEl>
                                        <p:attrNameLst>
                                          <p:attrName>r</p:attrName>
                                        </p:attrNameLst>
                                      </p:cBhvr>
                                    </p:animRot>
                                    <p:animRot by="-240000">
                                      <p:cBhvr>
                                        <p:cTn id="29" dur="200" fill="hold">
                                          <p:stCondLst>
                                            <p:cond delay="600"/>
                                          </p:stCondLst>
                                        </p:cTn>
                                        <p:tgtEl>
                                          <p:spTgt spid="33">
                                            <p:bg/>
                                          </p:spTgt>
                                        </p:tgtEl>
                                        <p:attrNameLst>
                                          <p:attrName>r</p:attrName>
                                        </p:attrNameLst>
                                      </p:cBhvr>
                                    </p:animRot>
                                    <p:animRot by="120000">
                                      <p:cBhvr>
                                        <p:cTn id="30" dur="200" fill="hold">
                                          <p:stCondLst>
                                            <p:cond delay="800"/>
                                          </p:stCondLst>
                                        </p:cTn>
                                        <p:tgtEl>
                                          <p:spTgt spid="33">
                                            <p:bg/>
                                          </p:spTgt>
                                        </p:tgtEl>
                                        <p:attrNameLst>
                                          <p:attrName>r</p:attrName>
                                        </p:attrNameLst>
                                      </p:cBhvr>
                                    </p:animRot>
                                  </p:childTnLst>
                                </p:cTn>
                              </p:par>
                            </p:childTnLst>
                          </p:cTn>
                        </p:par>
                        <p:par>
                          <p:cTn id="31" fill="hold">
                            <p:stCondLst>
                              <p:cond delay="2800"/>
                            </p:stCondLst>
                            <p:childTnLst>
                              <p:par>
                                <p:cTn id="32" presetID="32" presetClass="emph" presetSubtype="0" fill="hold" grpId="1" nodeType="afterEffect">
                                  <p:stCondLst>
                                    <p:cond delay="300"/>
                                  </p:stCondLst>
                                  <p:childTnLst>
                                    <p:animRot by="120000">
                                      <p:cBhvr>
                                        <p:cTn id="33" dur="100" fill="hold">
                                          <p:stCondLst>
                                            <p:cond delay="0"/>
                                          </p:stCondLst>
                                        </p:cTn>
                                        <p:tgtEl>
                                          <p:spTgt spid="33">
                                            <p:txEl>
                                              <p:pRg st="0" end="0"/>
                                            </p:txEl>
                                          </p:spTgt>
                                        </p:tgtEl>
                                        <p:attrNameLst>
                                          <p:attrName>r</p:attrName>
                                        </p:attrNameLst>
                                      </p:cBhvr>
                                    </p:animRot>
                                    <p:animRot by="-240000">
                                      <p:cBhvr>
                                        <p:cTn id="34" dur="200" fill="hold">
                                          <p:stCondLst>
                                            <p:cond delay="200"/>
                                          </p:stCondLst>
                                        </p:cTn>
                                        <p:tgtEl>
                                          <p:spTgt spid="33">
                                            <p:txEl>
                                              <p:pRg st="0" end="0"/>
                                            </p:txEl>
                                          </p:spTgt>
                                        </p:tgtEl>
                                        <p:attrNameLst>
                                          <p:attrName>r</p:attrName>
                                        </p:attrNameLst>
                                      </p:cBhvr>
                                    </p:animRot>
                                    <p:animRot by="240000">
                                      <p:cBhvr>
                                        <p:cTn id="35" dur="200" fill="hold">
                                          <p:stCondLst>
                                            <p:cond delay="400"/>
                                          </p:stCondLst>
                                        </p:cTn>
                                        <p:tgtEl>
                                          <p:spTgt spid="33">
                                            <p:txEl>
                                              <p:pRg st="0" end="0"/>
                                            </p:txEl>
                                          </p:spTgt>
                                        </p:tgtEl>
                                        <p:attrNameLst>
                                          <p:attrName>r</p:attrName>
                                        </p:attrNameLst>
                                      </p:cBhvr>
                                    </p:animRot>
                                    <p:animRot by="-240000">
                                      <p:cBhvr>
                                        <p:cTn id="36" dur="200" fill="hold">
                                          <p:stCondLst>
                                            <p:cond delay="600"/>
                                          </p:stCondLst>
                                        </p:cTn>
                                        <p:tgtEl>
                                          <p:spTgt spid="33">
                                            <p:txEl>
                                              <p:pRg st="0" end="0"/>
                                            </p:txEl>
                                          </p:spTgt>
                                        </p:tgtEl>
                                        <p:attrNameLst>
                                          <p:attrName>r</p:attrName>
                                        </p:attrNameLst>
                                      </p:cBhvr>
                                    </p:animRot>
                                    <p:animRot by="120000">
                                      <p:cBhvr>
                                        <p:cTn id="37" dur="200" fill="hold">
                                          <p:stCondLst>
                                            <p:cond delay="800"/>
                                          </p:stCondLst>
                                        </p:cTn>
                                        <p:tgtEl>
                                          <p:spTgt spid="33">
                                            <p:txEl>
                                              <p:pRg st="0" end="0"/>
                                            </p:txEl>
                                          </p:spTgt>
                                        </p:tgtEl>
                                        <p:attrNameLst>
                                          <p:attrName>r</p:attrName>
                                        </p:attrNameLst>
                                      </p:cBhvr>
                                    </p:animRot>
                                  </p:childTnLst>
                                </p:cTn>
                              </p:par>
                            </p:childTnLst>
                          </p:cTn>
                        </p:par>
                        <p:par>
                          <p:cTn id="38" fill="hold">
                            <p:stCondLst>
                              <p:cond delay="4100"/>
                            </p:stCondLst>
                            <p:childTnLst>
                              <p:par>
                                <p:cTn id="39" presetID="32" presetClass="emph" presetSubtype="0" fill="hold" grpId="2" nodeType="afterEffect">
                                  <p:stCondLst>
                                    <p:cond delay="0"/>
                                  </p:stCondLst>
                                  <p:childTnLst>
                                    <p:animRot by="120000">
                                      <p:cBhvr>
                                        <p:cTn id="40" dur="100" fill="hold">
                                          <p:stCondLst>
                                            <p:cond delay="0"/>
                                          </p:stCondLst>
                                        </p:cTn>
                                        <p:tgtEl>
                                          <p:spTgt spid="33">
                                            <p:bg/>
                                          </p:spTgt>
                                        </p:tgtEl>
                                        <p:attrNameLst>
                                          <p:attrName>r</p:attrName>
                                        </p:attrNameLst>
                                      </p:cBhvr>
                                    </p:animRot>
                                    <p:animRot by="-240000">
                                      <p:cBhvr>
                                        <p:cTn id="41" dur="200" fill="hold">
                                          <p:stCondLst>
                                            <p:cond delay="200"/>
                                          </p:stCondLst>
                                        </p:cTn>
                                        <p:tgtEl>
                                          <p:spTgt spid="33">
                                            <p:bg/>
                                          </p:spTgt>
                                        </p:tgtEl>
                                        <p:attrNameLst>
                                          <p:attrName>r</p:attrName>
                                        </p:attrNameLst>
                                      </p:cBhvr>
                                    </p:animRot>
                                    <p:animRot by="240000">
                                      <p:cBhvr>
                                        <p:cTn id="42" dur="200" fill="hold">
                                          <p:stCondLst>
                                            <p:cond delay="400"/>
                                          </p:stCondLst>
                                        </p:cTn>
                                        <p:tgtEl>
                                          <p:spTgt spid="33">
                                            <p:bg/>
                                          </p:spTgt>
                                        </p:tgtEl>
                                        <p:attrNameLst>
                                          <p:attrName>r</p:attrName>
                                        </p:attrNameLst>
                                      </p:cBhvr>
                                    </p:animRot>
                                    <p:animRot by="-240000">
                                      <p:cBhvr>
                                        <p:cTn id="43" dur="200" fill="hold">
                                          <p:stCondLst>
                                            <p:cond delay="600"/>
                                          </p:stCondLst>
                                        </p:cTn>
                                        <p:tgtEl>
                                          <p:spTgt spid="33">
                                            <p:bg/>
                                          </p:spTgt>
                                        </p:tgtEl>
                                        <p:attrNameLst>
                                          <p:attrName>r</p:attrName>
                                        </p:attrNameLst>
                                      </p:cBhvr>
                                    </p:animRot>
                                    <p:animRot by="120000">
                                      <p:cBhvr>
                                        <p:cTn id="44" dur="200" fill="hold">
                                          <p:stCondLst>
                                            <p:cond delay="800"/>
                                          </p:stCondLst>
                                        </p:cTn>
                                        <p:tgtEl>
                                          <p:spTgt spid="33">
                                            <p:bg/>
                                          </p:spTgt>
                                        </p:tgtEl>
                                        <p:attrNameLst>
                                          <p:attrName>r</p:attrName>
                                        </p:attrNameLst>
                                      </p:cBhvr>
                                    </p:animRot>
                                  </p:childTnLst>
                                </p:cTn>
                              </p:par>
                            </p:childTnLst>
                          </p:cTn>
                        </p:par>
                        <p:par>
                          <p:cTn id="45" fill="hold">
                            <p:stCondLst>
                              <p:cond delay="5100"/>
                            </p:stCondLst>
                            <p:childTnLst>
                              <p:par>
                                <p:cTn id="46" presetID="32" presetClass="emph" presetSubtype="0" fill="hold" grpId="2" nodeType="afterEffect">
                                  <p:stCondLst>
                                    <p:cond delay="0"/>
                                  </p:stCondLst>
                                  <p:childTnLst>
                                    <p:animRot by="120000">
                                      <p:cBhvr>
                                        <p:cTn id="47" dur="100" fill="hold">
                                          <p:stCondLst>
                                            <p:cond delay="0"/>
                                          </p:stCondLst>
                                        </p:cTn>
                                        <p:tgtEl>
                                          <p:spTgt spid="33">
                                            <p:txEl>
                                              <p:pRg st="0" end="0"/>
                                            </p:txEl>
                                          </p:spTgt>
                                        </p:tgtEl>
                                        <p:attrNameLst>
                                          <p:attrName>r</p:attrName>
                                        </p:attrNameLst>
                                      </p:cBhvr>
                                    </p:animRot>
                                    <p:animRot by="-240000">
                                      <p:cBhvr>
                                        <p:cTn id="48" dur="200" fill="hold">
                                          <p:stCondLst>
                                            <p:cond delay="200"/>
                                          </p:stCondLst>
                                        </p:cTn>
                                        <p:tgtEl>
                                          <p:spTgt spid="33">
                                            <p:txEl>
                                              <p:pRg st="0" end="0"/>
                                            </p:txEl>
                                          </p:spTgt>
                                        </p:tgtEl>
                                        <p:attrNameLst>
                                          <p:attrName>r</p:attrName>
                                        </p:attrNameLst>
                                      </p:cBhvr>
                                    </p:animRot>
                                    <p:animRot by="240000">
                                      <p:cBhvr>
                                        <p:cTn id="49" dur="200" fill="hold">
                                          <p:stCondLst>
                                            <p:cond delay="400"/>
                                          </p:stCondLst>
                                        </p:cTn>
                                        <p:tgtEl>
                                          <p:spTgt spid="33">
                                            <p:txEl>
                                              <p:pRg st="0" end="0"/>
                                            </p:txEl>
                                          </p:spTgt>
                                        </p:tgtEl>
                                        <p:attrNameLst>
                                          <p:attrName>r</p:attrName>
                                        </p:attrNameLst>
                                      </p:cBhvr>
                                    </p:animRot>
                                    <p:animRot by="-240000">
                                      <p:cBhvr>
                                        <p:cTn id="50" dur="200" fill="hold">
                                          <p:stCondLst>
                                            <p:cond delay="600"/>
                                          </p:stCondLst>
                                        </p:cTn>
                                        <p:tgtEl>
                                          <p:spTgt spid="33">
                                            <p:txEl>
                                              <p:pRg st="0" end="0"/>
                                            </p:txEl>
                                          </p:spTgt>
                                        </p:tgtEl>
                                        <p:attrNameLst>
                                          <p:attrName>r</p:attrName>
                                        </p:attrNameLst>
                                      </p:cBhvr>
                                    </p:animRot>
                                    <p:animRot by="120000">
                                      <p:cBhvr>
                                        <p:cTn id="51" dur="200" fill="hold">
                                          <p:stCondLst>
                                            <p:cond delay="800"/>
                                          </p:stCondLst>
                                        </p:cTn>
                                        <p:tgtEl>
                                          <p:spTgt spid="33">
                                            <p:txEl>
                                              <p:pRg st="0" end="0"/>
                                            </p:txEl>
                                          </p:spTgt>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3250"/>
                                        </p:tgtEl>
                                        <p:attrNameLst>
                                          <p:attrName>style.visibility</p:attrName>
                                        </p:attrNameLst>
                                      </p:cBhvr>
                                      <p:to>
                                        <p:strVal val="visible"/>
                                      </p:to>
                                    </p:set>
                                    <p:animEffect transition="in" filter="fade">
                                      <p:cBhvr>
                                        <p:cTn id="56" dur="500"/>
                                        <p:tgtEl>
                                          <p:spTgt spid="53250"/>
                                        </p:tgtEl>
                                      </p:cBhvr>
                                    </p:animEffect>
                                    <p:anim calcmode="lin" valueType="num">
                                      <p:cBhvr>
                                        <p:cTn id="57" dur="500" fill="hold"/>
                                        <p:tgtEl>
                                          <p:spTgt spid="53250"/>
                                        </p:tgtEl>
                                        <p:attrNameLst>
                                          <p:attrName>ppt_x</p:attrName>
                                        </p:attrNameLst>
                                      </p:cBhvr>
                                      <p:tavLst>
                                        <p:tav tm="0">
                                          <p:val>
                                            <p:strVal val="#ppt_x"/>
                                          </p:val>
                                        </p:tav>
                                        <p:tav tm="100000">
                                          <p:val>
                                            <p:strVal val="#ppt_x"/>
                                          </p:val>
                                        </p:tav>
                                      </p:tavLst>
                                    </p:anim>
                                    <p:anim calcmode="lin" valueType="num">
                                      <p:cBhvr>
                                        <p:cTn id="58" dur="500" fill="hold"/>
                                        <p:tgtEl>
                                          <p:spTgt spid="5325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anim calcmode="lin" valueType="num">
                                      <p:cBhvr>
                                        <p:cTn id="62" dur="500" fill="hold"/>
                                        <p:tgtEl>
                                          <p:spTgt spid="32"/>
                                        </p:tgtEl>
                                        <p:attrNameLst>
                                          <p:attrName>ppt_x</p:attrName>
                                        </p:attrNameLst>
                                      </p:cBhvr>
                                      <p:tavLst>
                                        <p:tav tm="0">
                                          <p:val>
                                            <p:strVal val="#ppt_x"/>
                                          </p:val>
                                        </p:tav>
                                        <p:tav tm="100000">
                                          <p:val>
                                            <p:strVal val="#ppt_x"/>
                                          </p:val>
                                        </p:tav>
                                      </p:tavLst>
                                    </p:anim>
                                    <p:anim calcmode="lin" valueType="num">
                                      <p:cBhvr>
                                        <p:cTn id="63" dur="500" fill="hold"/>
                                        <p:tgtEl>
                                          <p:spTgt spid="3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anim calcmode="lin" valueType="num">
                                      <p:cBhvr>
                                        <p:cTn id="67" dur="500" fill="hold"/>
                                        <p:tgtEl>
                                          <p:spTgt spid="61"/>
                                        </p:tgtEl>
                                        <p:attrNameLst>
                                          <p:attrName>ppt_x</p:attrName>
                                        </p:attrNameLst>
                                      </p:cBhvr>
                                      <p:tavLst>
                                        <p:tav tm="0">
                                          <p:val>
                                            <p:strVal val="#ppt_x"/>
                                          </p:val>
                                        </p:tav>
                                        <p:tav tm="100000">
                                          <p:val>
                                            <p:strVal val="#ppt_x"/>
                                          </p:val>
                                        </p:tav>
                                      </p:tavLst>
                                    </p:anim>
                                    <p:anim calcmode="lin" valueType="num">
                                      <p:cBhvr>
                                        <p:cTn id="68"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33" grpId="0" uiExpand="1" build="p" animBg="1"/>
      <p:bldP spid="33" grpId="1" uiExpand="1" build="p" animBg="1"/>
      <p:bldP spid="33" grpId="2" uiExpand="1" build="p" animBg="1"/>
      <p:bldP spid="33" grpId="3" build="allAtOnce" animBg="1"/>
      <p:bldP spid="32"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Graph Visualization">
            <a:extLst>
              <a:ext uri="{FF2B5EF4-FFF2-40B4-BE49-F238E27FC236}">
                <a16:creationId xmlns:a16="http://schemas.microsoft.com/office/drawing/2014/main" id="{EC66E1E0-9FAB-4591-A8A1-718F25DEFC73}"/>
              </a:ext>
            </a:extLst>
          </p:cNvPr>
          <p:cNvSpPr>
            <a:spLocks noGrp="1"/>
          </p:cNvSpPr>
          <p:nvPr>
            <p:ph type="title" idx="4294967295"/>
          </p:nvPr>
        </p:nvSpPr>
        <p:spPr bwMode="auto">
          <a:xfrm>
            <a:off x="332835" y="151138"/>
            <a:ext cx="11366500" cy="7674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sz="4000">
                <a:solidFill>
                  <a:srgbClr val="C00000"/>
                </a:solidFill>
                <a:latin typeface="Arial" panose="020B0604020202020204" pitchFamily="34" charset="0"/>
                <a:cs typeface="Arial" panose="020B0604020202020204" pitchFamily="34" charset="0"/>
              </a:rPr>
              <a:t>Visual Quality</a:t>
            </a:r>
            <a:endParaRPr lang="zh-CN" altLang="zh-CN" sz="4000">
              <a:solidFill>
                <a:srgbClr val="C00000"/>
              </a:solidFill>
              <a:latin typeface="Arial" panose="020B0604020202020204" pitchFamily="34" charset="0"/>
              <a:cs typeface="Arial" panose="020B0604020202020204" pitchFamily="34" charset="0"/>
            </a:endParaRPr>
          </a:p>
        </p:txBody>
      </p:sp>
      <p:grpSp>
        <p:nvGrpSpPr>
          <p:cNvPr id="14" name="组合 13">
            <a:extLst>
              <a:ext uri="{FF2B5EF4-FFF2-40B4-BE49-F238E27FC236}">
                <a16:creationId xmlns:a16="http://schemas.microsoft.com/office/drawing/2014/main" id="{F291ED93-8FF9-3DC3-615E-C4450B70E631}"/>
              </a:ext>
            </a:extLst>
          </p:cNvPr>
          <p:cNvGrpSpPr/>
          <p:nvPr/>
        </p:nvGrpSpPr>
        <p:grpSpPr>
          <a:xfrm>
            <a:off x="615920" y="1291909"/>
            <a:ext cx="4610268" cy="3049305"/>
            <a:chOff x="7047993" y="3028575"/>
            <a:chExt cx="2050107" cy="1350000"/>
          </a:xfrm>
        </p:grpSpPr>
        <p:sp>
          <p:nvSpPr>
            <p:cNvPr id="15" name="矩形 14">
              <a:extLst>
                <a:ext uri="{FF2B5EF4-FFF2-40B4-BE49-F238E27FC236}">
                  <a16:creationId xmlns:a16="http://schemas.microsoft.com/office/drawing/2014/main" id="{0D7A51C3-6468-20C3-DC3E-702175C70D38}"/>
                </a:ext>
              </a:extLst>
            </p:cNvPr>
            <p:cNvSpPr/>
            <p:nvPr/>
          </p:nvSpPr>
          <p:spPr>
            <a:xfrm>
              <a:off x="7658100" y="3838575"/>
              <a:ext cx="360000" cy="54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l</a:t>
              </a:r>
              <a:endParaRPr lang="zh-CN" altLang="en-US" sz="2400" dirty="0">
                <a:solidFill>
                  <a:schemeClr val="tx1"/>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A0DE56FB-71E7-A9D6-51A7-5611C996C805}"/>
                </a:ext>
              </a:extLst>
            </p:cNvPr>
            <p:cNvSpPr/>
            <p:nvPr/>
          </p:nvSpPr>
          <p:spPr>
            <a:xfrm>
              <a:off x="8018100" y="3838575"/>
              <a:ext cx="541892" cy="54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m</a:t>
              </a:r>
              <a:endParaRPr lang="zh-CN" altLang="en-US" sz="2000" dirty="0">
                <a:solidFill>
                  <a:schemeClr val="tx1"/>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4163DEC1-B935-586F-6F3C-649E6CC9352B}"/>
                </a:ext>
              </a:extLst>
            </p:cNvPr>
            <p:cNvSpPr/>
            <p:nvPr/>
          </p:nvSpPr>
          <p:spPr>
            <a:xfrm>
              <a:off x="8556207" y="3838575"/>
              <a:ext cx="541893" cy="54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n</a:t>
              </a:r>
              <a:endParaRPr lang="zh-CN" altLang="en-US" dirty="0">
                <a:solidFill>
                  <a:schemeClr val="tx1"/>
                </a:solidFill>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A3235058-6C14-7C72-D666-1D6499809400}"/>
                </a:ext>
              </a:extLst>
            </p:cNvPr>
            <p:cNvSpPr/>
            <p:nvPr/>
          </p:nvSpPr>
          <p:spPr>
            <a:xfrm>
              <a:off x="7658100" y="3298575"/>
              <a:ext cx="1440000" cy="54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h</a:t>
              </a:r>
              <a:endParaRPr lang="zh-CN" altLang="en-US" sz="3200" dirty="0">
                <a:solidFill>
                  <a:schemeClr val="tx1"/>
                </a:solidFill>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53C24805-FCD1-1B13-1D79-E9B8F623F89D}"/>
                </a:ext>
              </a:extLst>
            </p:cNvPr>
            <p:cNvSpPr/>
            <p:nvPr/>
          </p:nvSpPr>
          <p:spPr>
            <a:xfrm>
              <a:off x="7658100" y="3028575"/>
              <a:ext cx="720000" cy="27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j</a:t>
              </a:r>
              <a:endParaRPr lang="zh-CN" altLang="en-US" dirty="0">
                <a:solidFill>
                  <a:schemeClr val="tx1"/>
                </a:solidFill>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B96C7E9B-F839-8864-C0E6-5C32988EC067}"/>
                </a:ext>
              </a:extLst>
            </p:cNvPr>
            <p:cNvSpPr/>
            <p:nvPr/>
          </p:nvSpPr>
          <p:spPr>
            <a:xfrm>
              <a:off x="8378100" y="3028575"/>
              <a:ext cx="720000" cy="27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k</a:t>
              </a:r>
              <a:endParaRPr lang="zh-CN" altLang="en-US" dirty="0">
                <a:solidFill>
                  <a:schemeClr val="tx1"/>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6E28AF72-C7F6-D03C-EFBF-4CFED3B65DE8}"/>
                </a:ext>
              </a:extLst>
            </p:cNvPr>
            <p:cNvSpPr/>
            <p:nvPr/>
          </p:nvSpPr>
          <p:spPr>
            <a:xfrm>
              <a:off x="7479993" y="3028575"/>
              <a:ext cx="178107" cy="135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c</a:t>
              </a:r>
              <a:endParaRPr lang="zh-CN" altLang="en-US" dirty="0">
                <a:solidFill>
                  <a:schemeClr val="tx1"/>
                </a:solidFill>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3FEE78CD-56F5-91F2-21E7-8BD09E06F578}"/>
                </a:ext>
              </a:extLst>
            </p:cNvPr>
            <p:cNvSpPr/>
            <p:nvPr/>
          </p:nvSpPr>
          <p:spPr>
            <a:xfrm>
              <a:off x="7047993" y="3928575"/>
              <a:ext cx="432000" cy="45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f</a:t>
              </a:r>
              <a:endParaRPr lang="zh-CN" altLang="en-US" dirty="0">
                <a:solidFill>
                  <a:schemeClr val="tx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9F85ADBF-1D2D-7116-8A8A-2BD88A63A513}"/>
                </a:ext>
              </a:extLst>
            </p:cNvPr>
            <p:cNvSpPr/>
            <p:nvPr/>
          </p:nvSpPr>
          <p:spPr>
            <a:xfrm>
              <a:off x="7047993" y="3028575"/>
              <a:ext cx="432000" cy="9000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e</a:t>
              </a:r>
              <a:endParaRPr lang="zh-CN" altLang="en-US" dirty="0">
                <a:solidFill>
                  <a:schemeClr val="tx1"/>
                </a:solidFill>
                <a:latin typeface="Arial" panose="020B0604020202020204" pitchFamily="34" charset="0"/>
                <a:cs typeface="Arial" panose="020B0604020202020204" pitchFamily="34" charset="0"/>
              </a:endParaRPr>
            </a:p>
          </p:txBody>
        </p:sp>
      </p:grpSp>
      <p:sp>
        <p:nvSpPr>
          <p:cNvPr id="24" name="矩形 23">
            <a:extLst>
              <a:ext uri="{FF2B5EF4-FFF2-40B4-BE49-F238E27FC236}">
                <a16:creationId xmlns:a16="http://schemas.microsoft.com/office/drawing/2014/main" id="{199B1882-485C-B780-11BA-6DD9DE7438AA}"/>
              </a:ext>
            </a:extLst>
          </p:cNvPr>
          <p:cNvSpPr/>
          <p:nvPr/>
        </p:nvSpPr>
        <p:spPr>
          <a:xfrm>
            <a:off x="1587399" y="1291909"/>
            <a:ext cx="400526" cy="3049305"/>
          </a:xfrm>
          <a:prstGeom prst="rect">
            <a:avLst/>
          </a:prstGeom>
          <a:solidFill>
            <a:srgbClr val="C00000">
              <a:alpha val="58039"/>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c</a:t>
            </a:r>
            <a:endParaRPr lang="zh-CN" altLang="en-US" dirty="0">
              <a:solidFill>
                <a:schemeClr val="tx1"/>
              </a:solidFill>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2EDE3ABB-D348-CC62-006B-50A2D040A965}"/>
              </a:ext>
            </a:extLst>
          </p:cNvPr>
          <p:cNvSpPr txBox="1"/>
          <p:nvPr/>
        </p:nvSpPr>
        <p:spPr>
          <a:xfrm>
            <a:off x="516923" y="4544501"/>
            <a:ext cx="2770310" cy="461665"/>
          </a:xfrm>
          <a:prstGeom prst="rect">
            <a:avLst/>
          </a:prstGeom>
          <a:noFill/>
        </p:spPr>
        <p:txBody>
          <a:bodyPr wrap="none" rtlCol="0">
            <a:spAutoFit/>
          </a:bodyPr>
          <a:lstStyle/>
          <a:p>
            <a:r>
              <a:rPr lang="en-US" altLang="zh-CN" sz="2400">
                <a:solidFill>
                  <a:srgbClr val="DA6B6B"/>
                </a:solidFill>
                <a:latin typeface="Arial" panose="020B0604020202020204" pitchFamily="34" charset="0"/>
                <a:cs typeface="Arial" panose="020B0604020202020204" pitchFamily="34" charset="0"/>
              </a:rPr>
              <a:t>Poor visual quality!</a:t>
            </a:r>
            <a:endParaRPr lang="zh-CN" altLang="en-US" sz="2400">
              <a:solidFill>
                <a:srgbClr val="DA6B6B"/>
              </a:solidFill>
              <a:latin typeface="Arial" panose="020B0604020202020204" pitchFamily="34" charset="0"/>
              <a:cs typeface="Arial" panose="020B0604020202020204" pitchFamily="34" charset="0"/>
            </a:endParaRPr>
          </a:p>
        </p:txBody>
      </p:sp>
      <p:sp>
        <p:nvSpPr>
          <p:cNvPr id="28" name="矩形 27">
            <a:extLst>
              <a:ext uri="{FF2B5EF4-FFF2-40B4-BE49-F238E27FC236}">
                <a16:creationId xmlns:a16="http://schemas.microsoft.com/office/drawing/2014/main" id="{F133F98A-2801-F468-55B6-D6609768A03F}"/>
              </a:ext>
            </a:extLst>
          </p:cNvPr>
          <p:cNvSpPr/>
          <p:nvPr/>
        </p:nvSpPr>
        <p:spPr>
          <a:xfrm>
            <a:off x="4007583" y="3121492"/>
            <a:ext cx="1218604" cy="1219722"/>
          </a:xfrm>
          <a:prstGeom prst="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pitchFamily="34" charset="0"/>
                <a:cs typeface="Arial" panose="020B0604020202020204" pitchFamily="34" charset="0"/>
              </a:rPr>
              <a:t>n</a:t>
            </a:r>
            <a:endParaRPr lang="zh-CN" altLang="en-US" dirty="0">
              <a:solidFill>
                <a:schemeClr val="tx1"/>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DE03FBFE-50A3-A157-5F8A-2DC0C5540C8E}"/>
              </a:ext>
            </a:extLst>
          </p:cNvPr>
          <p:cNvSpPr txBox="1"/>
          <p:nvPr/>
        </p:nvSpPr>
        <p:spPr>
          <a:xfrm>
            <a:off x="5387627" y="3879549"/>
            <a:ext cx="2787943" cy="461665"/>
          </a:xfrm>
          <a:prstGeom prst="rect">
            <a:avLst/>
          </a:prstGeom>
          <a:noFill/>
        </p:spPr>
        <p:txBody>
          <a:bodyPr wrap="none" rtlCol="0">
            <a:spAutoFit/>
          </a:bodyPr>
          <a:lstStyle/>
          <a:p>
            <a:r>
              <a:rPr lang="en-US" altLang="zh-CN" sz="2400">
                <a:solidFill>
                  <a:srgbClr val="7E9FE3"/>
                </a:solidFill>
                <a:latin typeface="Arial" panose="020B0604020202020204" pitchFamily="34" charset="0"/>
                <a:cs typeface="Arial" panose="020B0604020202020204" pitchFamily="34" charset="0"/>
              </a:rPr>
              <a:t>Good visual quality</a:t>
            </a:r>
            <a:endParaRPr lang="zh-CN" altLang="en-US" sz="2400">
              <a:solidFill>
                <a:srgbClr val="7E9FE3"/>
              </a:solidFill>
              <a:latin typeface="Arial" panose="020B0604020202020204" pitchFamily="34" charset="0"/>
              <a:cs typeface="Arial" panose="020B0604020202020204" pitchFamily="34" charset="0"/>
            </a:endParaRPr>
          </a:p>
        </p:txBody>
      </p:sp>
      <p:cxnSp>
        <p:nvCxnSpPr>
          <p:cNvPr id="36" name="直接连接符 35">
            <a:extLst>
              <a:ext uri="{FF2B5EF4-FFF2-40B4-BE49-F238E27FC236}">
                <a16:creationId xmlns:a16="http://schemas.microsoft.com/office/drawing/2014/main" id="{DA312DA8-1645-5B25-7536-9E419BF4259F}"/>
              </a:ext>
            </a:extLst>
          </p:cNvPr>
          <p:cNvCxnSpPr>
            <a:cxnSpLocks/>
          </p:cNvCxnSpPr>
          <p:nvPr/>
        </p:nvCxnSpPr>
        <p:spPr>
          <a:xfrm>
            <a:off x="5464454" y="4425696"/>
            <a:ext cx="2830983"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Rectangle 1" descr="Graph Visualization">
            <a:extLst>
              <a:ext uri="{FF2B5EF4-FFF2-40B4-BE49-F238E27FC236}">
                <a16:creationId xmlns:a16="http://schemas.microsoft.com/office/drawing/2014/main" id="{5D184921-6E46-4FA1-0402-4325C5AD3243}"/>
              </a:ext>
            </a:extLst>
          </p:cNvPr>
          <p:cNvSpPr txBox="1">
            <a:spLocks/>
          </p:cNvSpPr>
          <p:nvPr/>
        </p:nvSpPr>
        <p:spPr bwMode="auto">
          <a:xfrm>
            <a:off x="8052080" y="3658272"/>
            <a:ext cx="455498" cy="7674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a:solidFill>
                  <a:srgbClr val="C00000"/>
                </a:solidFill>
                <a:latin typeface="Arial" panose="020B0604020202020204" pitchFamily="34" charset="0"/>
                <a:cs typeface="Arial" panose="020B0604020202020204" pitchFamily="34" charset="0"/>
              </a:rPr>
              <a:t>?</a:t>
            </a:r>
            <a:endParaRPr lang="zh-CN" altLang="zh-CN" sz="4000">
              <a:solidFill>
                <a:srgbClr val="C00000"/>
              </a:solidFill>
              <a:latin typeface="Arial" panose="020B0604020202020204" pitchFamily="34" charset="0"/>
              <a:cs typeface="Arial" panose="020B0604020202020204" pitchFamily="34" charset="0"/>
            </a:endParaRPr>
          </a:p>
        </p:txBody>
      </p:sp>
      <p:pic>
        <p:nvPicPr>
          <p:cNvPr id="43" name="图片 42">
            <a:extLst>
              <a:ext uri="{FF2B5EF4-FFF2-40B4-BE49-F238E27FC236}">
                <a16:creationId xmlns:a16="http://schemas.microsoft.com/office/drawing/2014/main" id="{BE5AF2E0-EC38-F28F-09A0-281DA4141031}"/>
              </a:ext>
            </a:extLst>
          </p:cNvPr>
          <p:cNvPicPr>
            <a:picLocks noChangeAspect="1"/>
          </p:cNvPicPr>
          <p:nvPr/>
        </p:nvPicPr>
        <p:blipFill>
          <a:blip r:embed="rId3"/>
          <a:stretch>
            <a:fillRect/>
          </a:stretch>
        </p:blipFill>
        <p:spPr>
          <a:xfrm>
            <a:off x="6532474" y="0"/>
            <a:ext cx="4570559" cy="2213810"/>
          </a:xfrm>
          <a:prstGeom prst="rect">
            <a:avLst/>
          </a:prstGeom>
        </p:spPr>
      </p:pic>
      <p:sp>
        <p:nvSpPr>
          <p:cNvPr id="46" name="椭圆 45">
            <a:extLst>
              <a:ext uri="{FF2B5EF4-FFF2-40B4-BE49-F238E27FC236}">
                <a16:creationId xmlns:a16="http://schemas.microsoft.com/office/drawing/2014/main" id="{7A78589B-9A9D-E28E-6EEC-CCCECA1493CE}"/>
              </a:ext>
            </a:extLst>
          </p:cNvPr>
          <p:cNvSpPr/>
          <p:nvPr/>
        </p:nvSpPr>
        <p:spPr bwMode="auto">
          <a:xfrm>
            <a:off x="6678708" y="1536121"/>
            <a:ext cx="1299286" cy="767424"/>
          </a:xfrm>
          <a:prstGeom prst="ellipse">
            <a:avLst/>
          </a:prstGeom>
          <a:noFill/>
          <a:ln w="57150" cap="flat" cmpd="sng" algn="ctr">
            <a:solidFill>
              <a:srgbClr val="DA6B6B"/>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zh-CN" altLang="en-US" sz="3400" b="0" i="0" u="none" strike="noStrike" cap="none" normalizeH="0" baseline="0">
              <a:ln>
                <a:noFill/>
              </a:ln>
              <a:solidFill>
                <a:srgbClr val="000000"/>
              </a:solidFill>
              <a:effectLst/>
              <a:latin typeface="Helvetica Neue" charset="0"/>
              <a:ea typeface="Helvetica Neue" charset="0"/>
              <a:cs typeface="Helvetica Neue" charset="0"/>
              <a:sym typeface="Helvetica Neue" charset="0"/>
            </a:endParaRPr>
          </a:p>
        </p:txBody>
      </p:sp>
      <p:sp>
        <p:nvSpPr>
          <p:cNvPr id="47" name="椭圆 46">
            <a:extLst>
              <a:ext uri="{FF2B5EF4-FFF2-40B4-BE49-F238E27FC236}">
                <a16:creationId xmlns:a16="http://schemas.microsoft.com/office/drawing/2014/main" id="{D8AB4DD7-8726-307D-7CDE-1B88CC0380F3}"/>
              </a:ext>
            </a:extLst>
          </p:cNvPr>
          <p:cNvSpPr/>
          <p:nvPr/>
        </p:nvSpPr>
        <p:spPr bwMode="auto">
          <a:xfrm>
            <a:off x="8175570" y="151137"/>
            <a:ext cx="975745" cy="887621"/>
          </a:xfrm>
          <a:prstGeom prst="ellipse">
            <a:avLst/>
          </a:prstGeom>
          <a:noFill/>
          <a:ln w="57150" cap="flat" cmpd="sng" algn="ctr">
            <a:solidFill>
              <a:srgbClr val="DA6B6B"/>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zh-CN" altLang="en-US" sz="3400" b="0" i="0" u="none" strike="noStrike" cap="none" normalizeH="0" baseline="0">
              <a:ln>
                <a:noFill/>
              </a:ln>
              <a:solidFill>
                <a:srgbClr val="000000"/>
              </a:solidFill>
              <a:effectLst/>
              <a:latin typeface="Helvetica Neue" charset="0"/>
              <a:ea typeface="Helvetica Neue" charset="0"/>
              <a:cs typeface="Helvetica Neue" charset="0"/>
              <a:sym typeface="Helvetica Neue" charset="0"/>
            </a:endParaRPr>
          </a:p>
        </p:txBody>
      </p:sp>
      <p:sp>
        <p:nvSpPr>
          <p:cNvPr id="48" name="椭圆 47">
            <a:extLst>
              <a:ext uri="{FF2B5EF4-FFF2-40B4-BE49-F238E27FC236}">
                <a16:creationId xmlns:a16="http://schemas.microsoft.com/office/drawing/2014/main" id="{EBF80CE2-AE2B-ABF4-32EB-D8FADA9FC78F}"/>
              </a:ext>
            </a:extLst>
          </p:cNvPr>
          <p:cNvSpPr/>
          <p:nvPr/>
        </p:nvSpPr>
        <p:spPr bwMode="auto">
          <a:xfrm>
            <a:off x="10460736" y="694944"/>
            <a:ext cx="703184" cy="596965"/>
          </a:xfrm>
          <a:prstGeom prst="ellipse">
            <a:avLst/>
          </a:prstGeom>
          <a:noFill/>
          <a:ln w="57150" cap="flat" cmpd="sng" algn="ctr">
            <a:solidFill>
              <a:srgbClr val="DA6B6B"/>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zh-CN" altLang="en-US" sz="3400" b="0" i="0" u="none" strike="noStrike" cap="none" normalizeH="0" baseline="0">
              <a:ln>
                <a:noFill/>
              </a:ln>
              <a:solidFill>
                <a:srgbClr val="000000"/>
              </a:solidFill>
              <a:effectLst/>
              <a:latin typeface="Helvetica Neue" charset="0"/>
              <a:ea typeface="Helvetica Neue" charset="0"/>
              <a:cs typeface="Helvetica Neue" charset="0"/>
              <a:sym typeface="Helvetica Neue" charset="0"/>
            </a:endParaRPr>
          </a:p>
        </p:txBody>
      </p:sp>
      <p:pic>
        <p:nvPicPr>
          <p:cNvPr id="49" name="图片 48">
            <a:extLst>
              <a:ext uri="{FF2B5EF4-FFF2-40B4-BE49-F238E27FC236}">
                <a16:creationId xmlns:a16="http://schemas.microsoft.com/office/drawing/2014/main" id="{4501AC7A-B15A-7C5B-1EA9-DD1E6B5D8E8F}"/>
              </a:ext>
            </a:extLst>
          </p:cNvPr>
          <p:cNvPicPr>
            <a:picLocks noChangeAspect="1"/>
          </p:cNvPicPr>
          <p:nvPr/>
        </p:nvPicPr>
        <p:blipFill>
          <a:blip r:embed="rId4"/>
          <a:stretch>
            <a:fillRect/>
          </a:stretch>
        </p:blipFill>
        <p:spPr>
          <a:xfrm>
            <a:off x="6471586" y="2441585"/>
            <a:ext cx="4692333" cy="2046920"/>
          </a:xfrm>
          <a:prstGeom prst="rect">
            <a:avLst/>
          </a:prstGeom>
        </p:spPr>
      </p:pic>
      <p:sp>
        <p:nvSpPr>
          <p:cNvPr id="53" name="Google Shape;108;p26">
            <a:extLst>
              <a:ext uri="{FF2B5EF4-FFF2-40B4-BE49-F238E27FC236}">
                <a16:creationId xmlns:a16="http://schemas.microsoft.com/office/drawing/2014/main" id="{3B1B499C-834F-C526-5C16-76F1596D6E63}"/>
              </a:ext>
            </a:extLst>
          </p:cNvPr>
          <p:cNvSpPr txBox="1"/>
          <p:nvPr/>
        </p:nvSpPr>
        <p:spPr>
          <a:xfrm>
            <a:off x="7924106" y="2165505"/>
            <a:ext cx="4002505" cy="492402"/>
          </a:xfrm>
          <a:prstGeom prst="rect">
            <a:avLst/>
          </a:prstGeom>
          <a:noFill/>
          <a:ln>
            <a:noFill/>
          </a:ln>
        </p:spPr>
        <p:txBody>
          <a:bodyPr spcFirstLastPara="1" wrap="square" lIns="121900" tIns="121900" rIns="121900" bIns="121900" anchor="t" anchorCtr="0">
            <a:spAutoFit/>
          </a:bodyPr>
          <a:lstStyle/>
          <a:p>
            <a:r>
              <a:rPr lang="en-US" altLang="zh-CN" sz="1600" u="sng">
                <a:solidFill>
                  <a:schemeClr val="dk1"/>
                </a:solidFill>
                <a:highlight>
                  <a:srgbClr val="FFFFFF"/>
                </a:highlight>
                <a:latin typeface="Fira Sans"/>
                <a:ea typeface="Fira Sans"/>
                <a:cs typeface="Fira Sans"/>
                <a:sym typeface="Fira Sans"/>
                <a:hlinkClick r:id="rId5">
                  <a:extLst>
                    <a:ext uri="{A12FA001-AC4F-418D-AE19-62706E023703}">
                      <ahyp:hlinkClr xmlns:ahyp="http://schemas.microsoft.com/office/drawing/2018/hyperlinkcolor" val="tx"/>
                    </a:ext>
                  </a:extLst>
                </a:hlinkClick>
              </a:rPr>
              <a:t>[Jeffery Heer and Michael Bostock. 2010]</a:t>
            </a:r>
            <a:endParaRPr sz="1600">
              <a:solidFill>
                <a:schemeClr val="dk1"/>
              </a:solidFill>
              <a:latin typeface="Fira Sans"/>
              <a:ea typeface="Fira Sans"/>
              <a:cs typeface="Fira Sans"/>
              <a:sym typeface="Fira Sans"/>
            </a:endParaRPr>
          </a:p>
        </p:txBody>
      </p:sp>
      <p:sp>
        <p:nvSpPr>
          <p:cNvPr id="54" name="椭圆 53">
            <a:extLst>
              <a:ext uri="{FF2B5EF4-FFF2-40B4-BE49-F238E27FC236}">
                <a16:creationId xmlns:a16="http://schemas.microsoft.com/office/drawing/2014/main" id="{2C92DF33-3F7C-77A1-4F5F-7827E754164E}"/>
              </a:ext>
            </a:extLst>
          </p:cNvPr>
          <p:cNvSpPr/>
          <p:nvPr/>
        </p:nvSpPr>
        <p:spPr bwMode="auto">
          <a:xfrm>
            <a:off x="6612941" y="2843620"/>
            <a:ext cx="782726" cy="527825"/>
          </a:xfrm>
          <a:prstGeom prst="ellipse">
            <a:avLst/>
          </a:prstGeom>
          <a:noFill/>
          <a:ln w="57150" cap="flat" cmpd="sng" algn="ctr">
            <a:solidFill>
              <a:srgbClr val="DA6B6B"/>
            </a:solidFill>
            <a:prstDash val="solid"/>
            <a:round/>
            <a:headEnd type="none" w="med" len="med"/>
            <a:tailEnd type="none" w="med" len="med"/>
          </a:ln>
          <a:effectLst/>
        </p:spPr>
        <p:txBody>
          <a:bodyPr vert="horz" wrap="square" lIns="45719" tIns="45719" rIns="45719" bIns="45719"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zh-CN" altLang="en-US" sz="3400" b="0" i="0" u="none" strike="noStrike" cap="none" normalizeH="0" baseline="0">
              <a:ln>
                <a:noFill/>
              </a:ln>
              <a:solidFill>
                <a:srgbClr val="000000"/>
              </a:solidFill>
              <a:effectLst/>
              <a:latin typeface="Helvetica Neue" charset="0"/>
              <a:ea typeface="Helvetica Neue" charset="0"/>
              <a:cs typeface="Helvetica Neue" charset="0"/>
              <a:sym typeface="Helvetica Neue" charset="0"/>
            </a:endParaRPr>
          </a:p>
        </p:txBody>
      </p:sp>
      <p:pic>
        <p:nvPicPr>
          <p:cNvPr id="55" name="图片 54">
            <a:extLst>
              <a:ext uri="{FF2B5EF4-FFF2-40B4-BE49-F238E27FC236}">
                <a16:creationId xmlns:a16="http://schemas.microsoft.com/office/drawing/2014/main" id="{1CD57806-9925-F12C-9394-B3F8CA499A96}"/>
              </a:ext>
            </a:extLst>
          </p:cNvPr>
          <p:cNvPicPr>
            <a:picLocks noChangeAspect="1"/>
          </p:cNvPicPr>
          <p:nvPr/>
        </p:nvPicPr>
        <p:blipFill>
          <a:blip r:embed="rId6"/>
          <a:stretch>
            <a:fillRect/>
          </a:stretch>
        </p:blipFill>
        <p:spPr>
          <a:xfrm>
            <a:off x="6372824" y="4477685"/>
            <a:ext cx="5063889" cy="2403003"/>
          </a:xfrm>
          <a:prstGeom prst="rect">
            <a:avLst/>
          </a:prstGeom>
        </p:spPr>
      </p:pic>
      <p:sp>
        <p:nvSpPr>
          <p:cNvPr id="57" name="文本框 56">
            <a:extLst>
              <a:ext uri="{FF2B5EF4-FFF2-40B4-BE49-F238E27FC236}">
                <a16:creationId xmlns:a16="http://schemas.microsoft.com/office/drawing/2014/main" id="{206ECC95-FFC3-3AC4-043F-40FFB25356FC}"/>
              </a:ext>
            </a:extLst>
          </p:cNvPr>
          <p:cNvSpPr txBox="1"/>
          <p:nvPr/>
        </p:nvSpPr>
        <p:spPr>
          <a:xfrm>
            <a:off x="516923" y="5126816"/>
            <a:ext cx="5104282"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a:latin typeface="Arial" panose="020B0604020202020204" pitchFamily="34" charset="0"/>
                <a:cs typeface="Arial" panose="020B0604020202020204" pitchFamily="34" charset="0"/>
              </a:rPr>
              <a:t>thin elongated rectangles are</a:t>
            </a:r>
            <a:r>
              <a:rPr lang="en-US" altLang="zh-CN" sz="2400">
                <a:solidFill>
                  <a:srgbClr val="DA6B6B"/>
                </a:solidFill>
                <a:latin typeface="Arial" panose="020B0604020202020204" pitchFamily="34" charset="0"/>
                <a:cs typeface="Arial" panose="020B0604020202020204" pitchFamily="34" charset="0"/>
              </a:rPr>
              <a:t> </a:t>
            </a:r>
            <a:r>
              <a:rPr lang="en-US" altLang="zh-CN" sz="2400">
                <a:solidFill>
                  <a:srgbClr val="7E9FE3"/>
                </a:solidFill>
                <a:latin typeface="Arial" panose="020B0604020202020204" pitchFamily="34" charset="0"/>
                <a:cs typeface="Arial" panose="020B0604020202020204" pitchFamily="34" charset="0"/>
              </a:rPr>
              <a:t>bad</a:t>
            </a:r>
            <a:endParaRPr lang="zh-CN" altLang="en-US" sz="3200">
              <a:solidFill>
                <a:srgbClr val="7E9FE3"/>
              </a:solidFill>
              <a:latin typeface="Arial" panose="020B0604020202020204" pitchFamily="34" charset="0"/>
              <a:cs typeface="Arial" panose="020B0604020202020204" pitchFamily="34" charset="0"/>
            </a:endParaRPr>
          </a:p>
        </p:txBody>
      </p:sp>
      <p:sp>
        <p:nvSpPr>
          <p:cNvPr id="58" name="文本框 57">
            <a:extLst>
              <a:ext uri="{FF2B5EF4-FFF2-40B4-BE49-F238E27FC236}">
                <a16:creationId xmlns:a16="http://schemas.microsoft.com/office/drawing/2014/main" id="{E2007AC4-7075-416D-26A8-A2A6E8E82C0B}"/>
              </a:ext>
            </a:extLst>
          </p:cNvPr>
          <p:cNvSpPr txBox="1"/>
          <p:nvPr/>
        </p:nvSpPr>
        <p:spPr>
          <a:xfrm>
            <a:off x="516923" y="5586611"/>
            <a:ext cx="4980851" cy="830997"/>
          </a:xfrm>
          <a:prstGeom prst="rect">
            <a:avLst/>
          </a:prstGeom>
          <a:noFill/>
        </p:spPr>
        <p:txBody>
          <a:bodyPr wrap="none" rtlCol="0">
            <a:spAutoFit/>
          </a:bodyPr>
          <a:lstStyle/>
          <a:p>
            <a:pPr marL="342900" indent="-342900">
              <a:buFont typeface="Arial" panose="020B0604020202020204" pitchFamily="34" charset="0"/>
              <a:buChar char="•"/>
            </a:pPr>
            <a:r>
              <a:rPr lang="en-US" altLang="zh-CN" sz="2400">
                <a:latin typeface="Arial" panose="020B0604020202020204" pitchFamily="34" charset="0"/>
                <a:cs typeface="Arial" panose="020B0604020202020204" pitchFamily="34" charset="0"/>
              </a:rPr>
              <a:t>Rectangles with 2/3 aspect ratio </a:t>
            </a:r>
          </a:p>
          <a:p>
            <a:r>
              <a:rPr lang="en-US" altLang="zh-CN" sz="2400">
                <a:latin typeface="Arial" panose="020B0604020202020204" pitchFamily="34" charset="0"/>
                <a:cs typeface="Arial" panose="020B0604020202020204" pitchFamily="34" charset="0"/>
              </a:rPr>
              <a:t>    seems to be </a:t>
            </a:r>
            <a:r>
              <a:rPr lang="en-US" altLang="zh-CN" sz="2400">
                <a:solidFill>
                  <a:srgbClr val="DA6B6B"/>
                </a:solidFill>
                <a:latin typeface="Arial" panose="020B0604020202020204" pitchFamily="34" charset="0"/>
                <a:cs typeface="Arial" panose="020B0604020202020204" pitchFamily="34" charset="0"/>
              </a:rPr>
              <a:t>good</a:t>
            </a:r>
            <a:endParaRPr lang="zh-CN" altLang="en-US" sz="3200">
              <a:solidFill>
                <a:srgbClr val="DA6B6B"/>
              </a:solidFill>
              <a:latin typeface="Arial" panose="020B0604020202020204" pitchFamily="34" charset="0"/>
              <a:cs typeface="Arial" panose="020B0604020202020204" pitchFamily="34" charset="0"/>
            </a:endParaRPr>
          </a:p>
        </p:txBody>
      </p:sp>
      <p:sp>
        <p:nvSpPr>
          <p:cNvPr id="61" name="Google Shape;108;p26">
            <a:extLst>
              <a:ext uri="{FF2B5EF4-FFF2-40B4-BE49-F238E27FC236}">
                <a16:creationId xmlns:a16="http://schemas.microsoft.com/office/drawing/2014/main" id="{0AD7D50C-D9CA-2DF6-306C-97A5086A7527}"/>
              </a:ext>
            </a:extLst>
          </p:cNvPr>
          <p:cNvSpPr txBox="1"/>
          <p:nvPr/>
        </p:nvSpPr>
        <p:spPr>
          <a:xfrm>
            <a:off x="6498502" y="4301633"/>
            <a:ext cx="4002505" cy="492402"/>
          </a:xfrm>
          <a:prstGeom prst="rect">
            <a:avLst/>
          </a:prstGeom>
          <a:noFill/>
          <a:ln>
            <a:noFill/>
          </a:ln>
        </p:spPr>
        <p:txBody>
          <a:bodyPr spcFirstLastPara="1" wrap="square" lIns="121900" tIns="121900" rIns="121900" bIns="121900" anchor="t" anchorCtr="0">
            <a:spAutoFit/>
          </a:bodyPr>
          <a:lstStyle/>
          <a:p>
            <a:r>
              <a:rPr lang="en-US" altLang="zh-CN" sz="1600" u="sng">
                <a:solidFill>
                  <a:schemeClr val="dk1"/>
                </a:solidFill>
                <a:highlight>
                  <a:srgbClr val="FFFFFF"/>
                </a:highlight>
                <a:latin typeface="Fira Sans"/>
                <a:ea typeface="Fira Sans"/>
                <a:cs typeface="Fira Sans"/>
                <a:sym typeface="Fira Sans"/>
                <a:hlinkClick r:id="rId5">
                  <a:extLst>
                    <a:ext uri="{A12FA001-AC4F-418D-AE19-62706E023703}">
                      <ahyp:hlinkClr xmlns:ahyp="http://schemas.microsoft.com/office/drawing/2018/hyperlinkcolor" val="tx"/>
                    </a:ext>
                  </a:extLst>
                </a:hlinkClick>
              </a:rPr>
              <a:t>[Niklas Kong et al. 2010]</a:t>
            </a:r>
            <a:endParaRPr sz="1600">
              <a:solidFill>
                <a:schemeClr val="dk1"/>
              </a:solidFill>
              <a:latin typeface="Fira Sans"/>
              <a:ea typeface="Fira Sans"/>
              <a:cs typeface="Fira Sans"/>
              <a:sym typeface="Fira Sans"/>
            </a:endParaRPr>
          </a:p>
        </p:txBody>
      </p:sp>
      <p:sp>
        <p:nvSpPr>
          <p:cNvPr id="62" name="灯片编号占位符 3">
            <a:extLst>
              <a:ext uri="{FF2B5EF4-FFF2-40B4-BE49-F238E27FC236}">
                <a16:creationId xmlns:a16="http://schemas.microsoft.com/office/drawing/2014/main" id="{92C408E9-C0C4-958A-77DF-57C47441DF89}"/>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EC0364-EED2-479F-9FC0-3C637C2ED495}" type="slidenum">
              <a:rPr lang="zh-CN" altLang="zh-CN" smtClean="0"/>
              <a:pPr/>
              <a:t>5</a:t>
            </a:fld>
            <a:endParaRPr lang="zh-CN" altLang="zh-CN"/>
          </a:p>
        </p:txBody>
      </p:sp>
      <p:sp>
        <p:nvSpPr>
          <p:cNvPr id="31" name="文本框 30">
            <a:extLst>
              <a:ext uri="{FF2B5EF4-FFF2-40B4-BE49-F238E27FC236}">
                <a16:creationId xmlns:a16="http://schemas.microsoft.com/office/drawing/2014/main" id="{B70D00D4-4F49-F430-2B7C-3F161716F7EF}"/>
              </a:ext>
            </a:extLst>
          </p:cNvPr>
          <p:cNvSpPr txBox="1"/>
          <p:nvPr/>
        </p:nvSpPr>
        <p:spPr>
          <a:xfrm>
            <a:off x="3326333" y="4553172"/>
            <a:ext cx="2632452" cy="461665"/>
          </a:xfrm>
          <a:prstGeom prst="rect">
            <a:avLst/>
          </a:prstGeom>
          <a:noFill/>
        </p:spPr>
        <p:txBody>
          <a:bodyPr wrap="none" rtlCol="0">
            <a:spAutoFit/>
          </a:bodyPr>
          <a:lstStyle/>
          <a:p>
            <a:r>
              <a:rPr lang="en-US" altLang="zh-CN" sz="2400">
                <a:latin typeface="Arial" panose="020B0604020202020204" pitchFamily="34" charset="0"/>
                <a:cs typeface="Arial" panose="020B0604020202020204" pitchFamily="34" charset="0"/>
              </a:rPr>
              <a:t>Mean aspect ratio</a:t>
            </a:r>
            <a:endParaRPr lang="zh-CN" altLang="en-US" sz="2400">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200"/>
                                        <p:tgtEl>
                                          <p:spTgt spid="24"/>
                                        </p:tgtEl>
                                      </p:cBhvr>
                                    </p:animEffect>
                                  </p:childTnLst>
                                </p:cTn>
                              </p:par>
                            </p:childTnLst>
                          </p:cTn>
                        </p:par>
                        <p:par>
                          <p:cTn id="8" fill="hold">
                            <p:stCondLst>
                              <p:cond delay="2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200"/>
                                        <p:tgtEl>
                                          <p:spTgt spid="28"/>
                                        </p:tgtEl>
                                      </p:cBhvr>
                                    </p:animEffect>
                                  </p:childTnLst>
                                </p:cTn>
                              </p:par>
                            </p:childTnLst>
                          </p:cTn>
                        </p:par>
                        <p:par>
                          <p:cTn id="17" fill="hold">
                            <p:stCondLst>
                              <p:cond delay="200"/>
                            </p:stCondLst>
                            <p:childTnLst>
                              <p:par>
                                <p:cTn id="18" presetID="22" presetClass="entr" presetSubtype="4"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250"/>
                                        <p:tgtEl>
                                          <p:spTgt spid="31"/>
                                        </p:tgtEl>
                                      </p:cBhvr>
                                    </p:animEffect>
                                    <p:anim calcmode="lin" valueType="num">
                                      <p:cBhvr>
                                        <p:cTn id="26" dur="250" fill="hold"/>
                                        <p:tgtEl>
                                          <p:spTgt spid="31"/>
                                        </p:tgtEl>
                                        <p:attrNameLst>
                                          <p:attrName>ppt_x</p:attrName>
                                        </p:attrNameLst>
                                      </p:cBhvr>
                                      <p:tavLst>
                                        <p:tav tm="0">
                                          <p:val>
                                            <p:strVal val="#ppt_x"/>
                                          </p:val>
                                        </p:tav>
                                        <p:tav tm="100000">
                                          <p:val>
                                            <p:strVal val="#ppt_x"/>
                                          </p:val>
                                        </p:tav>
                                      </p:tavLst>
                                    </p:anim>
                                    <p:anim calcmode="lin" valueType="num">
                                      <p:cBhvr>
                                        <p:cTn id="27" dur="2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25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6"/>
                                        </p:tgtEl>
                                      </p:cBhvr>
                                    </p:animEffect>
                                    <p:set>
                                      <p:cBhvr>
                                        <p:cTn id="46" dur="1" fill="hold">
                                          <p:stCondLst>
                                            <p:cond delay="499"/>
                                          </p:stCondLst>
                                        </p:cTn>
                                        <p:tgtEl>
                                          <p:spTgt spid="3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40"/>
                                        </p:tgtEl>
                                      </p:cBhvr>
                                    </p:animEffect>
                                    <p:set>
                                      <p:cBhvr>
                                        <p:cTn id="49" dur="1" fill="hold">
                                          <p:stCondLst>
                                            <p:cond delay="499"/>
                                          </p:stCondLst>
                                        </p:cTn>
                                        <p:tgtEl>
                                          <p:spTgt spid="40"/>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7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childTnLst>
                          </p:cTn>
                        </p:par>
                        <p:par>
                          <p:cTn id="58" fill="hold">
                            <p:stCondLst>
                              <p:cond delay="1250"/>
                            </p:stCondLst>
                            <p:childTnLst>
                              <p:par>
                                <p:cTn id="59" presetID="21"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heel(1)">
                                      <p:cBhvr>
                                        <p:cTn id="61" dur="500"/>
                                        <p:tgtEl>
                                          <p:spTgt spid="46"/>
                                        </p:tgtEl>
                                      </p:cBhvr>
                                    </p:animEffect>
                                  </p:childTnLst>
                                </p:cTn>
                              </p:par>
                            </p:childTnLst>
                          </p:cTn>
                        </p:par>
                        <p:par>
                          <p:cTn id="62" fill="hold">
                            <p:stCondLst>
                              <p:cond delay="1750"/>
                            </p:stCondLst>
                            <p:childTnLst>
                              <p:par>
                                <p:cTn id="63" presetID="21" presetClass="entr" presetSubtype="1"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heel(1)">
                                      <p:cBhvr>
                                        <p:cTn id="65" dur="500"/>
                                        <p:tgtEl>
                                          <p:spTgt spid="47"/>
                                        </p:tgtEl>
                                      </p:cBhvr>
                                    </p:animEffect>
                                  </p:childTnLst>
                                </p:cTn>
                              </p:par>
                            </p:childTnLst>
                          </p:cTn>
                        </p:par>
                        <p:par>
                          <p:cTn id="66" fill="hold">
                            <p:stCondLst>
                              <p:cond delay="2250"/>
                            </p:stCondLst>
                            <p:childTnLst>
                              <p:par>
                                <p:cTn id="67" presetID="21" presetClass="entr" presetSubtype="1" fill="hold" grpId="0"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heel(1)">
                                      <p:cBhvr>
                                        <p:cTn id="69" dur="500"/>
                                        <p:tgtEl>
                                          <p:spTgt spid="48"/>
                                        </p:tgtEl>
                                      </p:cBhvr>
                                    </p:animEffect>
                                  </p:childTnLst>
                                </p:cTn>
                              </p:par>
                            </p:childTnLst>
                          </p:cTn>
                        </p:par>
                        <p:par>
                          <p:cTn id="70" fill="hold">
                            <p:stCondLst>
                              <p:cond delay="2750"/>
                            </p:stCondLst>
                            <p:childTnLst>
                              <p:par>
                                <p:cTn id="71" presetID="10" presetClass="entr" presetSubtype="0" fill="hold" nodeType="after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250"/>
                                        <p:tgtEl>
                                          <p:spTgt spid="49"/>
                                        </p:tgtEl>
                                      </p:cBhvr>
                                    </p:animEffect>
                                  </p:childTnLst>
                                </p:cTn>
                              </p:par>
                            </p:childTnLst>
                          </p:cTn>
                        </p:par>
                        <p:par>
                          <p:cTn id="74" fill="hold">
                            <p:stCondLst>
                              <p:cond delay="3000"/>
                            </p:stCondLst>
                            <p:childTnLst>
                              <p:par>
                                <p:cTn id="75" presetID="21" presetClass="entr" presetSubtype="1" fill="hold" grpId="0" nodeType="after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heel(1)">
                                      <p:cBhvr>
                                        <p:cTn id="77" dur="500"/>
                                        <p:tgtEl>
                                          <p:spTgt spid="54"/>
                                        </p:tgtEl>
                                      </p:cBhvr>
                                    </p:animEffect>
                                  </p:childTnLst>
                                </p:cTn>
                              </p:par>
                            </p:childTnLst>
                          </p:cTn>
                        </p:par>
                        <p:par>
                          <p:cTn id="78" fill="hold">
                            <p:stCondLst>
                              <p:cond delay="3500"/>
                            </p:stCondLst>
                            <p:childTnLst>
                              <p:par>
                                <p:cTn id="79" presetID="10" presetClass="entr" presetSubtype="0" fill="hold" nodeType="after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500"/>
                                        <p:tgtEl>
                                          <p:spTgt spid="55"/>
                                        </p:tgtEl>
                                      </p:cBhvr>
                                    </p:animEffect>
                                  </p:childTnLst>
                                </p:cTn>
                              </p:par>
                            </p:childTnLst>
                          </p:cTn>
                        </p:par>
                        <p:par>
                          <p:cTn id="82" fill="hold">
                            <p:stCondLst>
                              <p:cond delay="4000"/>
                            </p:stCondLst>
                            <p:childTnLst>
                              <p:par>
                                <p:cTn id="83" presetID="10" presetClass="entr" presetSubtype="0" fill="hold" grpId="0" nodeType="after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wipe(up)">
                                      <p:cBhvr>
                                        <p:cTn id="90" dur="250"/>
                                        <p:tgtEl>
                                          <p:spTgt spid="57"/>
                                        </p:tgtEl>
                                      </p:cBhvr>
                                    </p:animEffect>
                                  </p:childTnLst>
                                </p:cTn>
                              </p:par>
                            </p:childTnLst>
                          </p:cTn>
                        </p:par>
                        <p:par>
                          <p:cTn id="91" fill="hold">
                            <p:stCondLst>
                              <p:cond delay="250"/>
                            </p:stCondLst>
                            <p:childTnLst>
                              <p:par>
                                <p:cTn id="92" presetID="22" presetClass="entr" presetSubtype="1"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up)">
                                      <p:cBhvr>
                                        <p:cTn id="94"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5" grpId="1"/>
      <p:bldP spid="28" grpId="0" animBg="1"/>
      <p:bldP spid="29" grpId="0"/>
      <p:bldP spid="29" grpId="1"/>
      <p:bldP spid="40" grpId="0" animBg="1"/>
      <p:bldP spid="40" grpId="1" animBg="1"/>
      <p:bldP spid="46" grpId="0" animBg="1"/>
      <p:bldP spid="47" grpId="0" animBg="1"/>
      <p:bldP spid="48" grpId="0" animBg="1"/>
      <p:bldP spid="53" grpId="0"/>
      <p:bldP spid="54" grpId="0" animBg="1"/>
      <p:bldP spid="57" grpId="0"/>
      <p:bldP spid="58" grpId="0"/>
      <p:bldP spid="61"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Graph Visualization">
            <a:extLst>
              <a:ext uri="{FF2B5EF4-FFF2-40B4-BE49-F238E27FC236}">
                <a16:creationId xmlns:a16="http://schemas.microsoft.com/office/drawing/2014/main" id="{EC66E1E0-9FAB-4591-A8A1-718F25DEFC73}"/>
              </a:ext>
            </a:extLst>
          </p:cNvPr>
          <p:cNvSpPr>
            <a:spLocks noGrp="1"/>
          </p:cNvSpPr>
          <p:nvPr>
            <p:ph type="title" idx="4294967295"/>
          </p:nvPr>
        </p:nvSpPr>
        <p:spPr bwMode="auto">
          <a:xfrm>
            <a:off x="332835" y="304757"/>
            <a:ext cx="11366500" cy="7674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Stability</a:t>
            </a:r>
            <a:endParaRPr lang="zh-CN" altLang="zh-CN">
              <a:solidFill>
                <a:srgbClr val="C00000"/>
              </a:solidFill>
              <a:latin typeface="Arial" panose="020B0604020202020204" pitchFamily="34" charset="0"/>
              <a:cs typeface="Arial" panose="020B0604020202020204" pitchFamily="34" charset="0"/>
            </a:endParaRPr>
          </a:p>
        </p:txBody>
      </p:sp>
      <p:sp>
        <p:nvSpPr>
          <p:cNvPr id="5" name="灯片编号占位符 3">
            <a:extLst>
              <a:ext uri="{FF2B5EF4-FFF2-40B4-BE49-F238E27FC236}">
                <a16:creationId xmlns:a16="http://schemas.microsoft.com/office/drawing/2014/main" id="{CD03D763-E1BF-5864-A12B-269BB814D36E}"/>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EC0364-EED2-479F-9FC0-3C637C2ED495}" type="slidenum">
              <a:rPr lang="zh-CN" altLang="zh-CN" smtClean="0"/>
              <a:pPr/>
              <a:t>6</a:t>
            </a:fld>
            <a:endParaRPr lang="zh-CN" altLang="zh-CN"/>
          </a:p>
        </p:txBody>
      </p:sp>
      <p:pic>
        <p:nvPicPr>
          <p:cNvPr id="6" name="图片 5" descr="change">
            <a:extLst>
              <a:ext uri="{FF2B5EF4-FFF2-40B4-BE49-F238E27FC236}">
                <a16:creationId xmlns:a16="http://schemas.microsoft.com/office/drawing/2014/main" id="{BCE302D2-2C1D-61A3-C728-0F72B818D8E8}"/>
              </a:ext>
            </a:extLst>
          </p:cNvPr>
          <p:cNvPicPr>
            <a:picLocks noChangeAspect="1"/>
          </p:cNvPicPr>
          <p:nvPr/>
        </p:nvPicPr>
        <p:blipFill rotWithShape="1">
          <a:blip r:embed="rId3"/>
          <a:srcRect b="1907"/>
          <a:stretch/>
        </p:blipFill>
        <p:spPr>
          <a:xfrm>
            <a:off x="3426862" y="981998"/>
            <a:ext cx="5085198" cy="1986157"/>
          </a:xfrm>
          <a:prstGeom prst="rect">
            <a:avLst/>
          </a:prstGeom>
        </p:spPr>
      </p:pic>
      <p:sp>
        <p:nvSpPr>
          <p:cNvPr id="7" name="文本框 6">
            <a:extLst>
              <a:ext uri="{FF2B5EF4-FFF2-40B4-BE49-F238E27FC236}">
                <a16:creationId xmlns:a16="http://schemas.microsoft.com/office/drawing/2014/main" id="{9D89F417-89E0-88E3-D03A-1C45B52689DE}"/>
              </a:ext>
            </a:extLst>
          </p:cNvPr>
          <p:cNvSpPr txBox="1"/>
          <p:nvPr/>
        </p:nvSpPr>
        <p:spPr>
          <a:xfrm>
            <a:off x="458401" y="1353791"/>
            <a:ext cx="2534220"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a:latin typeface="Arial" panose="020B0604020202020204" pitchFamily="34" charset="0"/>
                <a:cs typeface="Arial" panose="020B0604020202020204" pitchFamily="34" charset="0"/>
              </a:rPr>
              <a:t>Temporal Data</a:t>
            </a:r>
            <a:endParaRPr lang="zh-CN" altLang="en-US" sz="3200">
              <a:solidFill>
                <a:srgbClr val="7E9FE3"/>
              </a:solidFill>
              <a:latin typeface="Arial" panose="020B0604020202020204" pitchFamily="34" charset="0"/>
              <a:cs typeface="Arial" panose="020B0604020202020204" pitchFamily="34" charset="0"/>
            </a:endParaRPr>
          </a:p>
        </p:txBody>
      </p:sp>
      <p:pic>
        <p:nvPicPr>
          <p:cNvPr id="8" name="图片 7" descr="left (3)">
            <a:extLst>
              <a:ext uri="{FF2B5EF4-FFF2-40B4-BE49-F238E27FC236}">
                <a16:creationId xmlns:a16="http://schemas.microsoft.com/office/drawing/2014/main" id="{EA8C7EC4-6CE2-63FC-E1E1-A4E15AA96FD5}"/>
              </a:ext>
            </a:extLst>
          </p:cNvPr>
          <p:cNvPicPr>
            <a:picLocks noChangeAspect="1"/>
          </p:cNvPicPr>
          <p:nvPr/>
        </p:nvPicPr>
        <p:blipFill rotWithShape="1">
          <a:blip r:embed="rId4"/>
          <a:srcRect b="3026"/>
          <a:stretch/>
        </p:blipFill>
        <p:spPr>
          <a:xfrm>
            <a:off x="1630630" y="3889846"/>
            <a:ext cx="2865863" cy="2107959"/>
          </a:xfrm>
          <a:prstGeom prst="rect">
            <a:avLst/>
          </a:prstGeom>
        </p:spPr>
      </p:pic>
      <p:pic>
        <p:nvPicPr>
          <p:cNvPr id="9" name="图片 8" descr="right (1)">
            <a:extLst>
              <a:ext uri="{FF2B5EF4-FFF2-40B4-BE49-F238E27FC236}">
                <a16:creationId xmlns:a16="http://schemas.microsoft.com/office/drawing/2014/main" id="{C424D3F3-EA70-5127-2D6C-248A060DDE2D}"/>
              </a:ext>
            </a:extLst>
          </p:cNvPr>
          <p:cNvPicPr>
            <a:picLocks noChangeAspect="1"/>
          </p:cNvPicPr>
          <p:nvPr/>
        </p:nvPicPr>
        <p:blipFill rotWithShape="1">
          <a:blip r:embed="rId5"/>
          <a:srcRect b="3026"/>
          <a:stretch/>
        </p:blipFill>
        <p:spPr>
          <a:xfrm>
            <a:off x="5166837" y="3889846"/>
            <a:ext cx="2865863" cy="2107959"/>
          </a:xfrm>
          <a:prstGeom prst="rect">
            <a:avLst/>
          </a:prstGeom>
        </p:spPr>
      </p:pic>
      <p:sp>
        <p:nvSpPr>
          <p:cNvPr id="10" name="文本框 9">
            <a:extLst>
              <a:ext uri="{FF2B5EF4-FFF2-40B4-BE49-F238E27FC236}">
                <a16:creationId xmlns:a16="http://schemas.microsoft.com/office/drawing/2014/main" id="{C01BD095-6477-EE5E-1A8B-75EA1729A265}"/>
              </a:ext>
            </a:extLst>
          </p:cNvPr>
          <p:cNvSpPr txBox="1"/>
          <p:nvPr/>
        </p:nvSpPr>
        <p:spPr>
          <a:xfrm>
            <a:off x="458401" y="3300468"/>
            <a:ext cx="2994731"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a:latin typeface="Arial" panose="020B0604020202020204" pitchFamily="34" charset="0"/>
                <a:cs typeface="Arial" panose="020B0604020202020204" pitchFamily="34" charset="0"/>
              </a:rPr>
              <a:t>Instable vs. stable</a:t>
            </a:r>
            <a:endParaRPr lang="zh-CN" altLang="en-US" sz="3200">
              <a:solidFill>
                <a:srgbClr val="7E9FE3"/>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A1F6B37A-0E0D-A7E2-12CF-185BA7CB859A}"/>
              </a:ext>
            </a:extLst>
          </p:cNvPr>
          <p:cNvSpPr txBox="1"/>
          <p:nvPr/>
        </p:nvSpPr>
        <p:spPr>
          <a:xfrm>
            <a:off x="8165511" y="6360042"/>
            <a:ext cx="4087979" cy="400110"/>
          </a:xfrm>
          <a:prstGeom prst="rect">
            <a:avLst/>
          </a:prstGeom>
          <a:noFill/>
        </p:spPr>
        <p:txBody>
          <a:bodyPr wrap="none" rtlCol="0">
            <a:spAutoFit/>
          </a:bodyPr>
          <a:lstStyle/>
          <a:p>
            <a:r>
              <a:rPr lang="en-US" altLang="zh-CN" sz="2000">
                <a:latin typeface="Arial" panose="020B0604020202020204" pitchFamily="34" charset="0"/>
                <a:cs typeface="Arial" panose="020B0604020202020204" pitchFamily="34" charset="0"/>
              </a:rPr>
              <a:t>Animations made by </a:t>
            </a:r>
            <a:r>
              <a:rPr lang="en-US" altLang="zh-CN" sz="2000" i="1">
                <a:latin typeface="Arial" panose="020B0604020202020204" pitchFamily="34" charset="0"/>
                <a:cs typeface="Arial" panose="020B0604020202020204" pitchFamily="34" charset="0"/>
              </a:rPr>
              <a:t>Max Sandag </a:t>
            </a:r>
            <a:endParaRPr lang="zh-CN" altLang="en-US" sz="2800" i="1">
              <a:solidFill>
                <a:srgbClr val="7E9FE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48059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anim calcmode="lin" valueType="num">
                                      <p:cBhvr>
                                        <p:cTn id="15" dur="250" fill="hold"/>
                                        <p:tgtEl>
                                          <p:spTgt spid="10"/>
                                        </p:tgtEl>
                                        <p:attrNameLst>
                                          <p:attrName>ppt_x</p:attrName>
                                        </p:attrNameLst>
                                      </p:cBhvr>
                                      <p:tavLst>
                                        <p:tav tm="0">
                                          <p:val>
                                            <p:strVal val="#ppt_x"/>
                                          </p:val>
                                        </p:tav>
                                        <p:tav tm="100000">
                                          <p:val>
                                            <p:strVal val="#ppt_x"/>
                                          </p:val>
                                        </p:tav>
                                      </p:tavLst>
                                    </p:anim>
                                    <p:anim calcmode="lin" valueType="num">
                                      <p:cBhvr>
                                        <p:cTn id="16" dur="25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250"/>
                            </p:stCondLst>
                            <p:childTnLst>
                              <p:par>
                                <p:cTn id="18" presetID="42"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anim calcmode="lin" valueType="num">
                                      <p:cBhvr>
                                        <p:cTn id="21" dur="250" fill="hold"/>
                                        <p:tgtEl>
                                          <p:spTgt spid="8"/>
                                        </p:tgtEl>
                                        <p:attrNameLst>
                                          <p:attrName>ppt_x</p:attrName>
                                        </p:attrNameLst>
                                      </p:cBhvr>
                                      <p:tavLst>
                                        <p:tav tm="0">
                                          <p:val>
                                            <p:strVal val="#ppt_x"/>
                                          </p:val>
                                        </p:tav>
                                        <p:tav tm="100000">
                                          <p:val>
                                            <p:strVal val="#ppt_x"/>
                                          </p:val>
                                        </p:tav>
                                      </p:tavLst>
                                    </p:anim>
                                    <p:anim calcmode="lin" valueType="num">
                                      <p:cBhvr>
                                        <p:cTn id="22" dur="25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anim calcmode="lin" valueType="num">
                                      <p:cBhvr>
                                        <p:cTn id="27" dur="250" fill="hold"/>
                                        <p:tgtEl>
                                          <p:spTgt spid="9"/>
                                        </p:tgtEl>
                                        <p:attrNameLst>
                                          <p:attrName>ppt_x</p:attrName>
                                        </p:attrNameLst>
                                      </p:cBhvr>
                                      <p:tavLst>
                                        <p:tav tm="0">
                                          <p:val>
                                            <p:strVal val="#ppt_x"/>
                                          </p:val>
                                        </p:tav>
                                        <p:tav tm="100000">
                                          <p:val>
                                            <p:strVal val="#ppt_x"/>
                                          </p:val>
                                        </p:tav>
                                      </p:tavLst>
                                    </p:anim>
                                    <p:anim calcmode="lin" valueType="num">
                                      <p:cBhvr>
                                        <p:cTn id="28"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Graph Visualization">
            <a:extLst>
              <a:ext uri="{FF2B5EF4-FFF2-40B4-BE49-F238E27FC236}">
                <a16:creationId xmlns:a16="http://schemas.microsoft.com/office/drawing/2014/main" id="{EC66E1E0-9FAB-4591-A8A1-718F25DEFC73}"/>
              </a:ext>
            </a:extLst>
          </p:cNvPr>
          <p:cNvSpPr>
            <a:spLocks noGrp="1"/>
          </p:cNvSpPr>
          <p:nvPr>
            <p:ph type="title" idx="4294967295"/>
          </p:nvPr>
        </p:nvSpPr>
        <p:spPr bwMode="auto">
          <a:xfrm>
            <a:off x="332835" y="304757"/>
            <a:ext cx="11366500" cy="7674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Related Work</a:t>
            </a:r>
            <a:endParaRPr lang="zh-CN" altLang="zh-CN">
              <a:solidFill>
                <a:srgbClr val="C00000"/>
              </a:solidFill>
              <a:latin typeface="Arial" panose="020B0604020202020204" pitchFamily="34" charset="0"/>
              <a:cs typeface="Arial" panose="020B0604020202020204" pitchFamily="34" charset="0"/>
            </a:endParaRPr>
          </a:p>
        </p:txBody>
      </p:sp>
      <p:sp>
        <p:nvSpPr>
          <p:cNvPr id="3" name="Rectangle 1" descr="Introduction…">
            <a:extLst>
              <a:ext uri="{FF2B5EF4-FFF2-40B4-BE49-F238E27FC236}">
                <a16:creationId xmlns:a16="http://schemas.microsoft.com/office/drawing/2014/main" id="{E5FD1368-D154-EE7B-47B6-B8224068A782}"/>
              </a:ext>
            </a:extLst>
          </p:cNvPr>
          <p:cNvSpPr txBox="1">
            <a:spLocks/>
          </p:cNvSpPr>
          <p:nvPr/>
        </p:nvSpPr>
        <p:spPr bwMode="auto">
          <a:xfrm>
            <a:off x="433704" y="1206499"/>
            <a:ext cx="7995253" cy="49729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BE0204"/>
              </a:buClr>
              <a:buFontTx/>
              <a:buChar char="•"/>
            </a:pPr>
            <a:r>
              <a:rPr lang="en-US" altLang="zh-CN">
                <a:solidFill>
                  <a:srgbClr val="260808"/>
                </a:solidFill>
                <a:latin typeface="Arial" panose="020B0604020202020204" pitchFamily="34" charset="0"/>
                <a:cs typeface="Arial" panose="020B0604020202020204" pitchFamily="34" charset="0"/>
              </a:rPr>
              <a:t>Slice and Dice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Squarified</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Approximation</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Pivot by middle/split/split size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Strip</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Spiral</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Hilbert / Moore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Local Moves</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GIT</a:t>
            </a:r>
            <a:endParaRPr lang="zh-CN" altLang="zh-CN">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8E0C8CE9-2711-0F1E-FCA6-027E29223572}"/>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EC0364-EED2-479F-9FC0-3C637C2ED495}" type="slidenum">
              <a:rPr lang="zh-CN" altLang="zh-CN" smtClean="0"/>
              <a:pPr/>
              <a:t>7</a:t>
            </a:fld>
            <a:endParaRPr lang="zh-CN" altLang="zh-CN"/>
          </a:p>
        </p:txBody>
      </p:sp>
    </p:spTree>
    <p:extLst>
      <p:ext uri="{BB962C8B-B14F-4D97-AF65-F5344CB8AC3E}">
        <p14:creationId xmlns:p14="http://schemas.microsoft.com/office/powerpoint/2010/main" val="25217205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Graph Visualization">
            <a:extLst>
              <a:ext uri="{FF2B5EF4-FFF2-40B4-BE49-F238E27FC236}">
                <a16:creationId xmlns:a16="http://schemas.microsoft.com/office/drawing/2014/main" id="{EC66E1E0-9FAB-4591-A8A1-718F25DEFC73}"/>
              </a:ext>
            </a:extLst>
          </p:cNvPr>
          <p:cNvSpPr>
            <a:spLocks noGrp="1"/>
          </p:cNvSpPr>
          <p:nvPr>
            <p:ph type="title" idx="4294967295"/>
          </p:nvPr>
        </p:nvSpPr>
        <p:spPr bwMode="auto">
          <a:xfrm>
            <a:off x="332835" y="304757"/>
            <a:ext cx="11366500" cy="7674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Related Work</a:t>
            </a:r>
            <a:endParaRPr lang="zh-CN" altLang="zh-CN">
              <a:solidFill>
                <a:srgbClr val="C00000"/>
              </a:solidFill>
              <a:latin typeface="Arial" panose="020B0604020202020204" pitchFamily="34" charset="0"/>
              <a:cs typeface="Arial" panose="020B0604020202020204" pitchFamily="34" charset="0"/>
            </a:endParaRPr>
          </a:p>
        </p:txBody>
      </p:sp>
      <p:sp>
        <p:nvSpPr>
          <p:cNvPr id="3" name="Rectangle 1" descr="Introduction…">
            <a:extLst>
              <a:ext uri="{FF2B5EF4-FFF2-40B4-BE49-F238E27FC236}">
                <a16:creationId xmlns:a16="http://schemas.microsoft.com/office/drawing/2014/main" id="{E5FD1368-D154-EE7B-47B6-B8224068A782}"/>
              </a:ext>
            </a:extLst>
          </p:cNvPr>
          <p:cNvSpPr txBox="1">
            <a:spLocks/>
          </p:cNvSpPr>
          <p:nvPr/>
        </p:nvSpPr>
        <p:spPr bwMode="auto">
          <a:xfrm>
            <a:off x="433704" y="1206499"/>
            <a:ext cx="7995253" cy="49729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BE0204"/>
              </a:buClr>
              <a:buFontTx/>
              <a:buChar char="•"/>
            </a:pPr>
            <a:r>
              <a:rPr lang="en-US" altLang="zh-CN">
                <a:solidFill>
                  <a:srgbClr val="7E9FE3"/>
                </a:solidFill>
                <a:latin typeface="Arial" panose="020B0604020202020204" pitchFamily="34" charset="0"/>
                <a:cs typeface="Arial" panose="020B0604020202020204" pitchFamily="34" charset="0"/>
              </a:rPr>
              <a:t>Slice and Dice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Squarified</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Approximation</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Pivot by middle/split/split size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Strip</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Spiral</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Hilbert / Moore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Local Moves</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GIT</a:t>
            </a:r>
            <a:endParaRPr lang="zh-CN" altLang="zh-CN">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C33E03B3-BC1B-67B3-0993-E03BE6BD2F44}"/>
              </a:ext>
            </a:extLst>
          </p:cNvPr>
          <p:cNvPicPr>
            <a:picLocks noChangeAspect="1"/>
          </p:cNvPicPr>
          <p:nvPr/>
        </p:nvPicPr>
        <p:blipFill>
          <a:blip r:embed="rId3"/>
          <a:stretch>
            <a:fillRect/>
          </a:stretch>
        </p:blipFill>
        <p:spPr>
          <a:xfrm>
            <a:off x="6441818" y="2450707"/>
            <a:ext cx="4665736" cy="3863029"/>
          </a:xfrm>
          <a:prstGeom prst="rect">
            <a:avLst/>
          </a:prstGeom>
        </p:spPr>
      </p:pic>
      <p:sp>
        <p:nvSpPr>
          <p:cNvPr id="5" name="文本框 4">
            <a:extLst>
              <a:ext uri="{FF2B5EF4-FFF2-40B4-BE49-F238E27FC236}">
                <a16:creationId xmlns:a16="http://schemas.microsoft.com/office/drawing/2014/main" id="{711FDCE7-79A4-540B-BDB3-EC307BCFD357}"/>
              </a:ext>
            </a:extLst>
          </p:cNvPr>
          <p:cNvSpPr txBox="1"/>
          <p:nvPr/>
        </p:nvSpPr>
        <p:spPr>
          <a:xfrm>
            <a:off x="6441818" y="2081375"/>
            <a:ext cx="3454792" cy="369332"/>
          </a:xfrm>
          <a:prstGeom prst="rect">
            <a:avLst/>
          </a:prstGeom>
          <a:noFill/>
        </p:spPr>
        <p:txBody>
          <a:bodyPr wrap="none" rtlCol="0">
            <a:spAutoFit/>
          </a:bodyPr>
          <a:lstStyle/>
          <a:p>
            <a:r>
              <a:rPr lang="en-US" altLang="zh-CN">
                <a:latin typeface="Arial" panose="020B0604020202020204" pitchFamily="34" charset="0"/>
                <a:cs typeface="Arial" panose="020B0604020202020204" pitchFamily="34" charset="0"/>
              </a:rPr>
              <a:t>Example made by </a:t>
            </a:r>
            <a:r>
              <a:rPr lang="en-US" altLang="zh-CN" i="1">
                <a:latin typeface="Arial" panose="020B0604020202020204" pitchFamily="34" charset="0"/>
                <a:cs typeface="Arial" panose="020B0604020202020204" pitchFamily="34" charset="0"/>
              </a:rPr>
              <a:t>Max Sondag </a:t>
            </a:r>
            <a:endParaRPr lang="zh-CN" altLang="en-US" i="1">
              <a:latin typeface="Arial" panose="020B0604020202020204" pitchFamily="34" charset="0"/>
              <a:cs typeface="Arial" panose="020B0604020202020204" pitchFamily="34" charset="0"/>
            </a:endParaRPr>
          </a:p>
        </p:txBody>
      </p:sp>
      <p:sp>
        <p:nvSpPr>
          <p:cNvPr id="7" name="灯片编号占位符 3">
            <a:extLst>
              <a:ext uri="{FF2B5EF4-FFF2-40B4-BE49-F238E27FC236}">
                <a16:creationId xmlns:a16="http://schemas.microsoft.com/office/drawing/2014/main" id="{2EFDE744-6EE3-EC3C-E590-151A5F59E71E}"/>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EC0364-EED2-479F-9FC0-3C637C2ED495}" type="slidenum">
              <a:rPr lang="zh-CN" altLang="zh-CN" smtClean="0"/>
              <a:pPr/>
              <a:t>8</a:t>
            </a:fld>
            <a:endParaRPr lang="zh-CN" altLang="zh-CN"/>
          </a:p>
        </p:txBody>
      </p:sp>
    </p:spTree>
    <p:extLst>
      <p:ext uri="{BB962C8B-B14F-4D97-AF65-F5344CB8AC3E}">
        <p14:creationId xmlns:p14="http://schemas.microsoft.com/office/powerpoint/2010/main" val="32512640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descr="Graph Visualization">
            <a:extLst>
              <a:ext uri="{FF2B5EF4-FFF2-40B4-BE49-F238E27FC236}">
                <a16:creationId xmlns:a16="http://schemas.microsoft.com/office/drawing/2014/main" id="{EC66E1E0-9FAB-4591-A8A1-718F25DEFC73}"/>
              </a:ext>
            </a:extLst>
          </p:cNvPr>
          <p:cNvSpPr>
            <a:spLocks noGrp="1"/>
          </p:cNvSpPr>
          <p:nvPr>
            <p:ph type="title" idx="4294967295"/>
          </p:nvPr>
        </p:nvSpPr>
        <p:spPr bwMode="auto">
          <a:xfrm>
            <a:off x="332835" y="304757"/>
            <a:ext cx="11366500" cy="7674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38099" tIns="38099" rIns="38099" bIns="38099" rtlCol="0" anchor="b">
            <a:normAutofit/>
          </a:bodyPr>
          <a:lstStyle/>
          <a:p>
            <a:r>
              <a:rPr lang="en-US" altLang="zh-CN">
                <a:solidFill>
                  <a:srgbClr val="C00000"/>
                </a:solidFill>
                <a:latin typeface="Arial" panose="020B0604020202020204" pitchFamily="34" charset="0"/>
                <a:cs typeface="Arial" panose="020B0604020202020204" pitchFamily="34" charset="0"/>
              </a:rPr>
              <a:t>Related Work</a:t>
            </a:r>
            <a:endParaRPr lang="zh-CN" altLang="zh-CN">
              <a:solidFill>
                <a:srgbClr val="C00000"/>
              </a:solidFill>
              <a:latin typeface="Arial" panose="020B0604020202020204" pitchFamily="34" charset="0"/>
              <a:cs typeface="Arial" panose="020B0604020202020204" pitchFamily="34" charset="0"/>
            </a:endParaRPr>
          </a:p>
        </p:txBody>
      </p:sp>
      <p:sp>
        <p:nvSpPr>
          <p:cNvPr id="3" name="Rectangle 1" descr="Introduction…">
            <a:extLst>
              <a:ext uri="{FF2B5EF4-FFF2-40B4-BE49-F238E27FC236}">
                <a16:creationId xmlns:a16="http://schemas.microsoft.com/office/drawing/2014/main" id="{E5FD1368-D154-EE7B-47B6-B8224068A782}"/>
              </a:ext>
            </a:extLst>
          </p:cNvPr>
          <p:cNvSpPr txBox="1">
            <a:spLocks/>
          </p:cNvSpPr>
          <p:nvPr/>
        </p:nvSpPr>
        <p:spPr bwMode="auto">
          <a:xfrm>
            <a:off x="433704" y="1206499"/>
            <a:ext cx="7995253" cy="49729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54426" tIns="54426" rIns="54426" bIns="5442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Slice and Dice</a:t>
            </a:r>
          </a:p>
          <a:p>
            <a:pPr>
              <a:lnSpc>
                <a:spcPct val="100000"/>
              </a:lnSpc>
              <a:spcBef>
                <a:spcPts val="600"/>
              </a:spcBef>
              <a:buClr>
                <a:srgbClr val="BE0204"/>
              </a:buClr>
              <a:buFontTx/>
              <a:buChar char="•"/>
            </a:pPr>
            <a:r>
              <a:rPr lang="en-US" altLang="zh-CN">
                <a:solidFill>
                  <a:srgbClr val="7E9FE3"/>
                </a:solidFill>
                <a:latin typeface="Arial" panose="020B0604020202020204" pitchFamily="34" charset="0"/>
                <a:cs typeface="Arial" panose="020B0604020202020204" pitchFamily="34" charset="0"/>
              </a:rPr>
              <a:t>Squarified</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Approximation</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Pivot by middle/split/split size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Strip</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Spiral</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Hilbert / Moore</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Local Moves</a:t>
            </a:r>
          </a:p>
          <a:p>
            <a:pPr>
              <a:lnSpc>
                <a:spcPct val="100000"/>
              </a:lnSpc>
              <a:spcBef>
                <a:spcPts val="600"/>
              </a:spcBef>
              <a:buClr>
                <a:srgbClr val="BE0204"/>
              </a:buClr>
              <a:buFontTx/>
              <a:buChar char="•"/>
            </a:pPr>
            <a:r>
              <a:rPr lang="en-US" altLang="zh-CN">
                <a:latin typeface="Arial" panose="020B0604020202020204" pitchFamily="34" charset="0"/>
                <a:cs typeface="Arial" panose="020B0604020202020204" pitchFamily="34" charset="0"/>
              </a:rPr>
              <a:t>GIT</a:t>
            </a:r>
            <a:endParaRPr lang="zh-CN" altLang="zh-CN">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711FDCE7-79A4-540B-BDB3-EC307BCFD357}"/>
              </a:ext>
            </a:extLst>
          </p:cNvPr>
          <p:cNvSpPr txBox="1"/>
          <p:nvPr/>
        </p:nvSpPr>
        <p:spPr>
          <a:xfrm>
            <a:off x="6441818" y="2081375"/>
            <a:ext cx="3454792" cy="369332"/>
          </a:xfrm>
          <a:prstGeom prst="rect">
            <a:avLst/>
          </a:prstGeom>
          <a:noFill/>
        </p:spPr>
        <p:txBody>
          <a:bodyPr wrap="none" rtlCol="0">
            <a:spAutoFit/>
          </a:bodyPr>
          <a:lstStyle/>
          <a:p>
            <a:r>
              <a:rPr lang="en-US" altLang="zh-CN">
                <a:latin typeface="Arial" panose="020B0604020202020204" pitchFamily="34" charset="0"/>
                <a:cs typeface="Arial" panose="020B0604020202020204" pitchFamily="34" charset="0"/>
              </a:rPr>
              <a:t>Example made by </a:t>
            </a:r>
            <a:r>
              <a:rPr lang="en-US" altLang="zh-CN" i="1">
                <a:latin typeface="Arial" panose="020B0604020202020204" pitchFamily="34" charset="0"/>
                <a:cs typeface="Arial" panose="020B0604020202020204" pitchFamily="34" charset="0"/>
              </a:rPr>
              <a:t>Max Sondag </a:t>
            </a:r>
            <a:endParaRPr lang="zh-CN" altLang="en-US" i="1">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791D3A35-5F06-1DEF-919D-136D98A70BAA}"/>
              </a:ext>
            </a:extLst>
          </p:cNvPr>
          <p:cNvPicPr>
            <a:picLocks noChangeAspect="1"/>
          </p:cNvPicPr>
          <p:nvPr/>
        </p:nvPicPr>
        <p:blipFill>
          <a:blip r:embed="rId3"/>
          <a:stretch>
            <a:fillRect/>
          </a:stretch>
        </p:blipFill>
        <p:spPr>
          <a:xfrm>
            <a:off x="6441818" y="2415813"/>
            <a:ext cx="4533257" cy="3905961"/>
          </a:xfrm>
          <a:prstGeom prst="rect">
            <a:avLst/>
          </a:prstGeom>
        </p:spPr>
      </p:pic>
      <p:sp>
        <p:nvSpPr>
          <p:cNvPr id="10" name="灯片编号占位符 3">
            <a:extLst>
              <a:ext uri="{FF2B5EF4-FFF2-40B4-BE49-F238E27FC236}">
                <a16:creationId xmlns:a16="http://schemas.microsoft.com/office/drawing/2014/main" id="{57C1F1E6-6483-D7B9-3A05-FDC72760972D}"/>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EC0364-EED2-479F-9FC0-3C637C2ED495}" type="slidenum">
              <a:rPr lang="zh-CN" altLang="zh-CN" smtClean="0"/>
              <a:pPr/>
              <a:t>9</a:t>
            </a:fld>
            <a:endParaRPr lang="zh-CN" altLang="zh-CN"/>
          </a:p>
        </p:txBody>
      </p:sp>
    </p:spTree>
    <p:extLst>
      <p:ext uri="{BB962C8B-B14F-4D97-AF65-F5344CB8AC3E}">
        <p14:creationId xmlns:p14="http://schemas.microsoft.com/office/powerpoint/2010/main" val="3208274806"/>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2459</TotalTime>
  <Words>3144</Words>
  <Application>Microsoft Office PowerPoint</Application>
  <PresentationFormat>宽屏</PresentationFormat>
  <Paragraphs>455</Paragraphs>
  <Slides>42</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Arial Regular</vt:lpstr>
      <vt:lpstr>Helvetica Neue</vt:lpstr>
      <vt:lpstr>等线</vt:lpstr>
      <vt:lpstr>等线 Light</vt:lpstr>
      <vt:lpstr>华文楷体</vt:lpstr>
      <vt:lpstr>Arial</vt:lpstr>
      <vt:lpstr>Fira Sans</vt:lpstr>
      <vt:lpstr>Times</vt:lpstr>
      <vt:lpstr>Office 主题​​</vt:lpstr>
      <vt:lpstr>PowerPoint 演示文稿</vt:lpstr>
      <vt:lpstr>Outline</vt:lpstr>
      <vt:lpstr>Treemap ——          Classic and Popular!</vt:lpstr>
      <vt:lpstr>Treemapping Hierarchies</vt:lpstr>
      <vt:lpstr>Visual Quality</vt:lpstr>
      <vt:lpstr>Stability</vt:lpstr>
      <vt:lpstr>Related Work</vt:lpstr>
      <vt:lpstr>Related Work</vt:lpstr>
      <vt:lpstr>Related Work</vt:lpstr>
      <vt:lpstr>Related Work</vt:lpstr>
      <vt:lpstr>Related Work</vt:lpstr>
      <vt:lpstr>Related Work</vt:lpstr>
      <vt:lpstr>Design Goals</vt:lpstr>
      <vt:lpstr>Key Challenges</vt:lpstr>
      <vt:lpstr>Outline</vt:lpstr>
      <vt:lpstr>Overview: A pipeline of our approach</vt:lpstr>
      <vt:lpstr>Overview: A pipeline of our approach</vt:lpstr>
      <vt:lpstr>Outline</vt:lpstr>
      <vt:lpstr>How to choose?</vt:lpstr>
      <vt:lpstr>Pairing Cost</vt:lpstr>
      <vt:lpstr>Hierarchical Pairing</vt:lpstr>
      <vt:lpstr>Multi-level Treemaps</vt:lpstr>
      <vt:lpstr>Outline</vt:lpstr>
      <vt:lpstr>Interactive Treemap Generation</vt:lpstr>
      <vt:lpstr>Interactive Treemap Generation</vt:lpstr>
      <vt:lpstr>Interactive Treemap Generation</vt:lpstr>
      <vt:lpstr>Outline</vt:lpstr>
      <vt:lpstr>Customizing Global Layout Tree</vt:lpstr>
      <vt:lpstr>Customizing Global Layout Tree</vt:lpstr>
      <vt:lpstr>Outline</vt:lpstr>
      <vt:lpstr>Dataset Classifications &amp; Measures</vt:lpstr>
      <vt:lpstr>Dataset Classifications &amp; Measures</vt:lpstr>
      <vt:lpstr>Outline</vt:lpstr>
      <vt:lpstr>Visual Quality &amp; Short-term stability</vt:lpstr>
      <vt:lpstr>Visual Quality &amp; Short-term stability</vt:lpstr>
      <vt:lpstr>Long-term stability</vt:lpstr>
      <vt:lpstr>Case study</vt:lpstr>
      <vt:lpstr>Running Time</vt:lpstr>
      <vt:lpstr>Outline</vt:lpstr>
      <vt:lpstr>Conclusion</vt:lpstr>
      <vt:lpstr>Future Work</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 Chang</dc:creator>
  <cp:lastModifiedBy>Han Chang</cp:lastModifiedBy>
  <cp:revision>34</cp:revision>
  <dcterms:created xsi:type="dcterms:W3CDTF">2022-07-21T17:52:33Z</dcterms:created>
  <dcterms:modified xsi:type="dcterms:W3CDTF">2022-09-03T22:42:53Z</dcterms:modified>
</cp:coreProperties>
</file>